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5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1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9" r:id="rId48"/>
    <p:sldId id="302" r:id="rId49"/>
    <p:sldId id="303" r:id="rId50"/>
    <p:sldId id="304" r:id="rId51"/>
    <p:sldId id="305" r:id="rId52"/>
    <p:sldId id="306" r:id="rId53"/>
    <p:sldId id="308" r:id="rId54"/>
  </p:sldIdLst>
  <p:sldSz cx="9144000" cy="6858000" type="screen4x3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00"/>
    <a:srgbClr val="D94439"/>
    <a:srgbClr val="FFFFCC"/>
    <a:srgbClr val="00BAFC"/>
    <a:srgbClr val="00A5E0"/>
    <a:srgbClr val="0099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 autoAdjust="0"/>
  </p:normalViewPr>
  <p:slideViewPr>
    <p:cSldViewPr>
      <p:cViewPr>
        <p:scale>
          <a:sx n="70" d="100"/>
          <a:sy n="70" d="100"/>
        </p:scale>
        <p:origin x="-42" y="-150"/>
      </p:cViewPr>
      <p:guideLst>
        <p:guide orient="horz" pos="2400"/>
        <p:guide orient="horz" pos="3137"/>
        <p:guide pos="2880"/>
        <p:guide pos="4224"/>
        <p:guide pos="67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3.xml"/><Relationship Id="rId26" Type="http://schemas.openxmlformats.org/officeDocument/2006/relationships/slide" Target="slides/slide34.xml"/><Relationship Id="rId39" Type="http://schemas.openxmlformats.org/officeDocument/2006/relationships/slide" Target="slides/slide53.xml"/><Relationship Id="rId3" Type="http://schemas.openxmlformats.org/officeDocument/2006/relationships/slide" Target="slides/slide3.xml"/><Relationship Id="rId21" Type="http://schemas.openxmlformats.org/officeDocument/2006/relationships/slide" Target="slides/slide29.xml"/><Relationship Id="rId34" Type="http://schemas.openxmlformats.org/officeDocument/2006/relationships/slide" Target="slides/slide4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2.xml"/><Relationship Id="rId25" Type="http://schemas.openxmlformats.org/officeDocument/2006/relationships/slide" Target="slides/slide33.xml"/><Relationship Id="rId33" Type="http://schemas.openxmlformats.org/officeDocument/2006/relationships/slide" Target="slides/slide44.xml"/><Relationship Id="rId38" Type="http://schemas.openxmlformats.org/officeDocument/2006/relationships/slide" Target="slides/slide52.xml"/><Relationship Id="rId2" Type="http://schemas.openxmlformats.org/officeDocument/2006/relationships/slide" Target="slides/slide2.xml"/><Relationship Id="rId16" Type="http://schemas.openxmlformats.org/officeDocument/2006/relationships/slide" Target="slides/slide20.xml"/><Relationship Id="rId20" Type="http://schemas.openxmlformats.org/officeDocument/2006/relationships/slide" Target="slides/slide28.xml"/><Relationship Id="rId29" Type="http://schemas.openxmlformats.org/officeDocument/2006/relationships/slide" Target="slides/slide38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4.xml"/><Relationship Id="rId24" Type="http://schemas.openxmlformats.org/officeDocument/2006/relationships/slide" Target="slides/slide32.xml"/><Relationship Id="rId32" Type="http://schemas.openxmlformats.org/officeDocument/2006/relationships/slide" Target="slides/slide43.xml"/><Relationship Id="rId37" Type="http://schemas.openxmlformats.org/officeDocument/2006/relationships/slide" Target="slides/slide51.xml"/><Relationship Id="rId5" Type="http://schemas.openxmlformats.org/officeDocument/2006/relationships/slide" Target="slides/slide6.xml"/><Relationship Id="rId15" Type="http://schemas.openxmlformats.org/officeDocument/2006/relationships/slide" Target="slides/slide19.xml"/><Relationship Id="rId23" Type="http://schemas.openxmlformats.org/officeDocument/2006/relationships/slide" Target="slides/slide31.xml"/><Relationship Id="rId28" Type="http://schemas.openxmlformats.org/officeDocument/2006/relationships/slide" Target="slides/slide37.xml"/><Relationship Id="rId36" Type="http://schemas.openxmlformats.org/officeDocument/2006/relationships/slide" Target="slides/slide47.xml"/><Relationship Id="rId10" Type="http://schemas.openxmlformats.org/officeDocument/2006/relationships/slide" Target="slides/slide13.xml"/><Relationship Id="rId19" Type="http://schemas.openxmlformats.org/officeDocument/2006/relationships/slide" Target="slides/slide24.xml"/><Relationship Id="rId31" Type="http://schemas.openxmlformats.org/officeDocument/2006/relationships/slide" Target="slides/slide42.xml"/><Relationship Id="rId4" Type="http://schemas.openxmlformats.org/officeDocument/2006/relationships/slide" Target="slides/slide5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0.xml"/><Relationship Id="rId27" Type="http://schemas.openxmlformats.org/officeDocument/2006/relationships/slide" Target="slides/slide35.xml"/><Relationship Id="rId30" Type="http://schemas.openxmlformats.org/officeDocument/2006/relationships/slide" Target="slides/slide40.xml"/><Relationship Id="rId35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E724A-0A11-4066-845E-7F781467F80C}" type="doc">
      <dgm:prSet loTypeId="urn:microsoft.com/office/officeart/2005/8/layout/pyramid1" loCatId="pyramid" qsTypeId="urn:microsoft.com/office/officeart/2005/8/quickstyle/3d1" qsCatId="3D" csTypeId="urn:microsoft.com/office/officeart/2005/8/colors/colorful1" csCatId="colorful" phldr="1"/>
      <dgm:spPr/>
    </dgm:pt>
    <dgm:pt modelId="{0A447A93-4132-411B-8294-4525D2727186}">
      <dgm:prSet phldrT="[Text]" custT="1"/>
      <dgm:spPr/>
      <dgm:t>
        <a:bodyPr/>
        <a:lstStyle/>
        <a:p>
          <a:endParaRPr lang="en-US" sz="1800" dirty="0" smtClean="0">
            <a:solidFill>
              <a:schemeClr val="bg2"/>
            </a:solidFill>
          </a:endParaRPr>
        </a:p>
        <a:p>
          <a:endParaRPr lang="en-US" sz="1800" dirty="0" smtClean="0">
            <a:solidFill>
              <a:schemeClr val="bg2"/>
            </a:solidFill>
          </a:endParaRPr>
        </a:p>
        <a:p>
          <a:r>
            <a:rPr lang="en-US" sz="1800" dirty="0" smtClean="0">
              <a:solidFill>
                <a:schemeClr val="bg2"/>
              </a:solidFill>
            </a:rPr>
            <a:t>Executive </a:t>
          </a:r>
          <a:br>
            <a:rPr lang="en-US" sz="1800" dirty="0" smtClean="0">
              <a:solidFill>
                <a:schemeClr val="bg2"/>
              </a:solidFill>
            </a:rPr>
          </a:br>
          <a:r>
            <a:rPr lang="en-US" sz="1800" dirty="0" smtClean="0">
              <a:solidFill>
                <a:schemeClr val="bg2"/>
              </a:solidFill>
            </a:rPr>
            <a:t>Management</a:t>
          </a:r>
          <a:endParaRPr lang="en-US" sz="1800" dirty="0">
            <a:solidFill>
              <a:schemeClr val="bg2"/>
            </a:solidFill>
          </a:endParaRPr>
        </a:p>
      </dgm:t>
    </dgm:pt>
    <dgm:pt modelId="{A17FE1C2-57FD-412D-9556-832A25C754E5}" type="parTrans" cxnId="{3197DB66-A5DA-467C-8E53-FD35EE13FD80}">
      <dgm:prSet/>
      <dgm:spPr/>
      <dgm:t>
        <a:bodyPr/>
        <a:lstStyle/>
        <a:p>
          <a:endParaRPr lang="en-US"/>
        </a:p>
      </dgm:t>
    </dgm:pt>
    <dgm:pt modelId="{C238454C-64A7-4017-8716-2A96AA003F63}" type="sibTrans" cxnId="{3197DB66-A5DA-467C-8E53-FD35EE13FD80}">
      <dgm:prSet/>
      <dgm:spPr/>
      <dgm:t>
        <a:bodyPr/>
        <a:lstStyle/>
        <a:p>
          <a:endParaRPr lang="en-US"/>
        </a:p>
      </dgm:t>
    </dgm:pt>
    <dgm:pt modelId="{834DC8B9-DAB1-4352-B5EA-374870C918F4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2"/>
              </a:solidFill>
            </a:rPr>
            <a:t>Middle Management</a:t>
          </a:r>
        </a:p>
      </dgm:t>
    </dgm:pt>
    <dgm:pt modelId="{C54E4200-408D-4D3C-906E-CB96B6C553E4}" type="parTrans" cxnId="{B5D37AE8-174B-4053-89A9-BA7FAA5B973B}">
      <dgm:prSet/>
      <dgm:spPr/>
      <dgm:t>
        <a:bodyPr/>
        <a:lstStyle/>
        <a:p>
          <a:endParaRPr lang="en-US"/>
        </a:p>
      </dgm:t>
    </dgm:pt>
    <dgm:pt modelId="{6649DA60-77CF-44EC-8C89-8FF670290F80}" type="sibTrans" cxnId="{B5D37AE8-174B-4053-89A9-BA7FAA5B973B}">
      <dgm:prSet/>
      <dgm:spPr/>
      <dgm:t>
        <a:bodyPr/>
        <a:lstStyle/>
        <a:p>
          <a:endParaRPr lang="en-US"/>
        </a:p>
      </dgm:t>
    </dgm:pt>
    <dgm:pt modelId="{8DD50243-E43E-401F-B88F-E1BD5F891BF9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2"/>
              </a:solidFill>
            </a:rPr>
            <a:t>Operational</a:t>
          </a:r>
          <a:r>
            <a:rPr lang="en-US" sz="1400" dirty="0" smtClean="0">
              <a:solidFill>
                <a:schemeClr val="bg2"/>
              </a:solidFill>
            </a:rPr>
            <a:t> </a:t>
          </a:r>
          <a:r>
            <a:rPr lang="en-US" sz="1800" dirty="0" smtClean="0">
              <a:solidFill>
                <a:schemeClr val="bg2"/>
              </a:solidFill>
            </a:rPr>
            <a:t>Management</a:t>
          </a:r>
        </a:p>
      </dgm:t>
    </dgm:pt>
    <dgm:pt modelId="{C3B56407-314C-442B-B3EC-D1B2DB0547F2}" type="parTrans" cxnId="{DDDAB642-0DD9-4AB1-B368-092BBE46990B}">
      <dgm:prSet/>
      <dgm:spPr/>
      <dgm:t>
        <a:bodyPr/>
        <a:lstStyle/>
        <a:p>
          <a:endParaRPr lang="en-US"/>
        </a:p>
      </dgm:t>
    </dgm:pt>
    <dgm:pt modelId="{74E2C061-9686-452F-81E2-BC15C231EAC6}" type="sibTrans" cxnId="{DDDAB642-0DD9-4AB1-B368-092BBE46990B}">
      <dgm:prSet/>
      <dgm:spPr/>
      <dgm:t>
        <a:bodyPr/>
        <a:lstStyle/>
        <a:p>
          <a:endParaRPr lang="en-US"/>
        </a:p>
      </dgm:t>
    </dgm:pt>
    <dgm:pt modelId="{A1308879-7A3C-4A74-800C-8FA367B3C347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bg2"/>
              </a:solidFill>
            </a:rPr>
            <a:t>Nonmanagement Employees</a:t>
          </a:r>
        </a:p>
      </dgm:t>
    </dgm:pt>
    <dgm:pt modelId="{EA5A369B-0BB7-40D6-9002-C4A77247C6B0}" type="parTrans" cxnId="{371ECA67-93FC-4750-963D-0C8475B42FA0}">
      <dgm:prSet/>
      <dgm:spPr/>
      <dgm:t>
        <a:bodyPr/>
        <a:lstStyle/>
        <a:p>
          <a:endParaRPr lang="en-US"/>
        </a:p>
      </dgm:t>
    </dgm:pt>
    <dgm:pt modelId="{D22D4501-B716-4D17-93F1-42C3CEEB3774}" type="sibTrans" cxnId="{371ECA67-93FC-4750-963D-0C8475B42FA0}">
      <dgm:prSet/>
      <dgm:spPr/>
      <dgm:t>
        <a:bodyPr/>
        <a:lstStyle/>
        <a:p>
          <a:endParaRPr lang="en-US"/>
        </a:p>
      </dgm:t>
    </dgm:pt>
    <dgm:pt modelId="{8B55DBF5-68A6-4401-8A0D-8EFE6120E046}" type="pres">
      <dgm:prSet presAssocID="{70BE724A-0A11-4066-845E-7F781467F80C}" presName="Name0" presStyleCnt="0">
        <dgm:presLayoutVars>
          <dgm:dir/>
          <dgm:animLvl val="lvl"/>
          <dgm:resizeHandles val="exact"/>
        </dgm:presLayoutVars>
      </dgm:prSet>
      <dgm:spPr/>
    </dgm:pt>
    <dgm:pt modelId="{6B38D2CC-AA0D-42D1-A590-DB0EE144C8CB}" type="pres">
      <dgm:prSet presAssocID="{0A447A93-4132-411B-8294-4525D2727186}" presName="Name8" presStyleCnt="0"/>
      <dgm:spPr/>
    </dgm:pt>
    <dgm:pt modelId="{6530441D-0B46-4999-8CB6-20A3DA2CE671}" type="pres">
      <dgm:prSet presAssocID="{0A447A93-4132-411B-8294-4525D2727186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0A5A0-E392-46AE-9CAD-910A8D4CACFD}" type="pres">
      <dgm:prSet presAssocID="{0A447A93-4132-411B-8294-4525D27271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F9700F-56C9-4C75-9A89-805216245855}" type="pres">
      <dgm:prSet presAssocID="{834DC8B9-DAB1-4352-B5EA-374870C918F4}" presName="Name8" presStyleCnt="0"/>
      <dgm:spPr/>
    </dgm:pt>
    <dgm:pt modelId="{9D7994CE-4EE2-4CEF-AA34-9B854F7322A8}" type="pres">
      <dgm:prSet presAssocID="{834DC8B9-DAB1-4352-B5EA-374870C918F4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AC5AF-318F-458D-83A0-8D61D19D40F5}" type="pres">
      <dgm:prSet presAssocID="{834DC8B9-DAB1-4352-B5EA-374870C918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6380B-0A75-468A-857D-D7DF165A4A68}" type="pres">
      <dgm:prSet presAssocID="{8DD50243-E43E-401F-B88F-E1BD5F891BF9}" presName="Name8" presStyleCnt="0"/>
      <dgm:spPr/>
    </dgm:pt>
    <dgm:pt modelId="{6C1E8B1E-803C-49D4-9F99-8E2B847D61B2}" type="pres">
      <dgm:prSet presAssocID="{8DD50243-E43E-401F-B88F-E1BD5F891BF9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B1912-F6C0-4AE0-9C6B-6D9213FE1D91}" type="pres">
      <dgm:prSet presAssocID="{8DD50243-E43E-401F-B88F-E1BD5F891BF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DE834-CD3F-431D-9DA6-D965BDBD3541}" type="pres">
      <dgm:prSet presAssocID="{A1308879-7A3C-4A74-800C-8FA367B3C347}" presName="Name8" presStyleCnt="0"/>
      <dgm:spPr/>
    </dgm:pt>
    <dgm:pt modelId="{95762199-48F3-4E9E-8B72-5888C7A04BF7}" type="pres">
      <dgm:prSet presAssocID="{A1308879-7A3C-4A74-800C-8FA367B3C347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ED223-A36E-4EBB-8F5D-E04F6E0575DC}" type="pres">
      <dgm:prSet presAssocID="{A1308879-7A3C-4A74-800C-8FA367B3C34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D37AE8-174B-4053-89A9-BA7FAA5B973B}" srcId="{70BE724A-0A11-4066-845E-7F781467F80C}" destId="{834DC8B9-DAB1-4352-B5EA-374870C918F4}" srcOrd="1" destOrd="0" parTransId="{C54E4200-408D-4D3C-906E-CB96B6C553E4}" sibTransId="{6649DA60-77CF-44EC-8C89-8FF670290F80}"/>
    <dgm:cxn modelId="{371ECA67-93FC-4750-963D-0C8475B42FA0}" srcId="{70BE724A-0A11-4066-845E-7F781467F80C}" destId="{A1308879-7A3C-4A74-800C-8FA367B3C347}" srcOrd="3" destOrd="0" parTransId="{EA5A369B-0BB7-40D6-9002-C4A77247C6B0}" sibTransId="{D22D4501-B716-4D17-93F1-42C3CEEB3774}"/>
    <dgm:cxn modelId="{DDDAB642-0DD9-4AB1-B368-092BBE46990B}" srcId="{70BE724A-0A11-4066-845E-7F781467F80C}" destId="{8DD50243-E43E-401F-B88F-E1BD5F891BF9}" srcOrd="2" destOrd="0" parTransId="{C3B56407-314C-442B-B3EC-D1B2DB0547F2}" sibTransId="{74E2C061-9686-452F-81E2-BC15C231EAC6}"/>
    <dgm:cxn modelId="{B8054845-47FA-4085-A4A2-C346268B397C}" type="presOf" srcId="{A1308879-7A3C-4A74-800C-8FA367B3C347}" destId="{95762199-48F3-4E9E-8B72-5888C7A04BF7}" srcOrd="0" destOrd="0" presId="urn:microsoft.com/office/officeart/2005/8/layout/pyramid1"/>
    <dgm:cxn modelId="{B8DD53D3-6C7A-49E4-9458-E10ABF948B8B}" type="presOf" srcId="{70BE724A-0A11-4066-845E-7F781467F80C}" destId="{8B55DBF5-68A6-4401-8A0D-8EFE6120E046}" srcOrd="0" destOrd="0" presId="urn:microsoft.com/office/officeart/2005/8/layout/pyramid1"/>
    <dgm:cxn modelId="{3197DB66-A5DA-467C-8E53-FD35EE13FD80}" srcId="{70BE724A-0A11-4066-845E-7F781467F80C}" destId="{0A447A93-4132-411B-8294-4525D2727186}" srcOrd="0" destOrd="0" parTransId="{A17FE1C2-57FD-412D-9556-832A25C754E5}" sibTransId="{C238454C-64A7-4017-8716-2A96AA003F63}"/>
    <dgm:cxn modelId="{ED1422BC-7EF7-4C36-AE1B-085F723C33DB}" type="presOf" srcId="{8DD50243-E43E-401F-B88F-E1BD5F891BF9}" destId="{6C1E8B1E-803C-49D4-9F99-8E2B847D61B2}" srcOrd="0" destOrd="0" presId="urn:microsoft.com/office/officeart/2005/8/layout/pyramid1"/>
    <dgm:cxn modelId="{7CA0B8AD-25A8-4576-B9FC-4BEF95230697}" type="presOf" srcId="{834DC8B9-DAB1-4352-B5EA-374870C918F4}" destId="{9D7994CE-4EE2-4CEF-AA34-9B854F7322A8}" srcOrd="0" destOrd="0" presId="urn:microsoft.com/office/officeart/2005/8/layout/pyramid1"/>
    <dgm:cxn modelId="{ECB1D2B9-039B-4BA5-B059-4E29037F4F9C}" type="presOf" srcId="{0A447A93-4132-411B-8294-4525D2727186}" destId="{6530441D-0B46-4999-8CB6-20A3DA2CE671}" srcOrd="0" destOrd="0" presId="urn:microsoft.com/office/officeart/2005/8/layout/pyramid1"/>
    <dgm:cxn modelId="{32270562-C7A6-4525-9739-29DCB14E07AE}" type="presOf" srcId="{8DD50243-E43E-401F-B88F-E1BD5F891BF9}" destId="{73EB1912-F6C0-4AE0-9C6B-6D9213FE1D91}" srcOrd="1" destOrd="0" presId="urn:microsoft.com/office/officeart/2005/8/layout/pyramid1"/>
    <dgm:cxn modelId="{D1F211AF-93B6-4033-AC76-01997C93A09E}" type="presOf" srcId="{A1308879-7A3C-4A74-800C-8FA367B3C347}" destId="{3EBED223-A36E-4EBB-8F5D-E04F6E0575DC}" srcOrd="1" destOrd="0" presId="urn:microsoft.com/office/officeart/2005/8/layout/pyramid1"/>
    <dgm:cxn modelId="{02EA8D81-B6F9-41EC-B043-2A5BE7C803AB}" type="presOf" srcId="{834DC8B9-DAB1-4352-B5EA-374870C918F4}" destId="{8D6AC5AF-318F-458D-83A0-8D61D19D40F5}" srcOrd="1" destOrd="0" presId="urn:microsoft.com/office/officeart/2005/8/layout/pyramid1"/>
    <dgm:cxn modelId="{D6ED445F-E4E7-4D91-B3A5-B6E04DAF6023}" type="presOf" srcId="{0A447A93-4132-411B-8294-4525D2727186}" destId="{BFF0A5A0-E392-46AE-9CAD-910A8D4CACFD}" srcOrd="1" destOrd="0" presId="urn:microsoft.com/office/officeart/2005/8/layout/pyramid1"/>
    <dgm:cxn modelId="{23B4E3C4-3A9B-4820-B0E2-7069EB3EF94F}" type="presParOf" srcId="{8B55DBF5-68A6-4401-8A0D-8EFE6120E046}" destId="{6B38D2CC-AA0D-42D1-A590-DB0EE144C8CB}" srcOrd="0" destOrd="0" presId="urn:microsoft.com/office/officeart/2005/8/layout/pyramid1"/>
    <dgm:cxn modelId="{21DD8C2B-E87F-4CB8-B64A-98A809C770B2}" type="presParOf" srcId="{6B38D2CC-AA0D-42D1-A590-DB0EE144C8CB}" destId="{6530441D-0B46-4999-8CB6-20A3DA2CE671}" srcOrd="0" destOrd="0" presId="urn:microsoft.com/office/officeart/2005/8/layout/pyramid1"/>
    <dgm:cxn modelId="{6AF757F6-45DC-4CE2-A91E-0FC6546C598F}" type="presParOf" srcId="{6B38D2CC-AA0D-42D1-A590-DB0EE144C8CB}" destId="{BFF0A5A0-E392-46AE-9CAD-910A8D4CACFD}" srcOrd="1" destOrd="0" presId="urn:microsoft.com/office/officeart/2005/8/layout/pyramid1"/>
    <dgm:cxn modelId="{B55CB536-84AC-473C-81AF-DCCFB76B00C1}" type="presParOf" srcId="{8B55DBF5-68A6-4401-8A0D-8EFE6120E046}" destId="{96F9700F-56C9-4C75-9A89-805216245855}" srcOrd="1" destOrd="0" presId="urn:microsoft.com/office/officeart/2005/8/layout/pyramid1"/>
    <dgm:cxn modelId="{B58E4C1B-7316-4C1E-AF7D-A463C6EB9737}" type="presParOf" srcId="{96F9700F-56C9-4C75-9A89-805216245855}" destId="{9D7994CE-4EE2-4CEF-AA34-9B854F7322A8}" srcOrd="0" destOrd="0" presId="urn:microsoft.com/office/officeart/2005/8/layout/pyramid1"/>
    <dgm:cxn modelId="{0801FF36-3E47-4147-B010-969FA11E78B7}" type="presParOf" srcId="{96F9700F-56C9-4C75-9A89-805216245855}" destId="{8D6AC5AF-318F-458D-83A0-8D61D19D40F5}" srcOrd="1" destOrd="0" presId="urn:microsoft.com/office/officeart/2005/8/layout/pyramid1"/>
    <dgm:cxn modelId="{63C2F459-D5AA-4839-B69B-010D4DB66422}" type="presParOf" srcId="{8B55DBF5-68A6-4401-8A0D-8EFE6120E046}" destId="{8C06380B-0A75-468A-857D-D7DF165A4A68}" srcOrd="2" destOrd="0" presId="urn:microsoft.com/office/officeart/2005/8/layout/pyramid1"/>
    <dgm:cxn modelId="{669F3CE0-4FA2-4136-A483-7FC734A03132}" type="presParOf" srcId="{8C06380B-0A75-468A-857D-D7DF165A4A68}" destId="{6C1E8B1E-803C-49D4-9F99-8E2B847D61B2}" srcOrd="0" destOrd="0" presId="urn:microsoft.com/office/officeart/2005/8/layout/pyramid1"/>
    <dgm:cxn modelId="{380DB628-2542-40B5-93DF-8E35FD12199E}" type="presParOf" srcId="{8C06380B-0A75-468A-857D-D7DF165A4A68}" destId="{73EB1912-F6C0-4AE0-9C6B-6D9213FE1D91}" srcOrd="1" destOrd="0" presId="urn:microsoft.com/office/officeart/2005/8/layout/pyramid1"/>
    <dgm:cxn modelId="{8D3D4DF1-44BE-4E6E-AE39-18EDB09C6574}" type="presParOf" srcId="{8B55DBF5-68A6-4401-8A0D-8EFE6120E046}" destId="{79EDE834-CD3F-431D-9DA6-D965BDBD3541}" srcOrd="3" destOrd="0" presId="urn:microsoft.com/office/officeart/2005/8/layout/pyramid1"/>
    <dgm:cxn modelId="{D118F33B-C8BB-4DE8-9ADF-8D407941233A}" type="presParOf" srcId="{79EDE834-CD3F-431D-9DA6-D965BDBD3541}" destId="{95762199-48F3-4E9E-8B72-5888C7A04BF7}" srcOrd="0" destOrd="0" presId="urn:microsoft.com/office/officeart/2005/8/layout/pyramid1"/>
    <dgm:cxn modelId="{2173C667-5E42-4839-8668-A28DE617A4A7}" type="presParOf" srcId="{79EDE834-CD3F-431D-9DA6-D965BDBD3541}" destId="{3EBED223-A36E-4EBB-8F5D-E04F6E0575DC}" srcOrd="1" destOrd="0" presId="urn:microsoft.com/office/officeart/2005/8/layout/pyramid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endParaRPr lang="en-US" dirty="0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defTabSz="965200">
              <a:defRPr sz="1300"/>
            </a:lvl1pPr>
          </a:lstStyle>
          <a:p>
            <a:endParaRPr lang="en-US" dirty="0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F3E41338-94CA-4ECF-94B2-6CFEFFAED0A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089FB1-8455-4921-A8F7-54DBAFF888B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AE17F2-3AAE-4DC6-B140-FB61546D5CD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C3E213-95A0-48D0-9FCD-155089248A6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60ABC8-AA3F-48C1-AC64-0B20E3E4CB2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7BB43B-BB6B-4819-908D-9D6AA3A2E9F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1E9289-A2EF-40C6-9D30-C8C766B72C8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D7FA0B-5A18-4936-8A61-80697AA6975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4A611B-4939-4F4D-AD71-1CCC831C60D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419F3C-9D9B-4A6C-BDF9-4F66144E6BB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2C5C84-23F7-4C6E-8CAE-34E42DD29D8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E1F1BEB-3AE9-495D-A0FA-7D092D6439A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fld id="{5F6B4F5A-350E-4DE7-A3DC-9C470FFD17F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20837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14_ne_hphalo_a.wmv" TargetMode="External"/><Relationship Id="rId4" Type="http://schemas.openxmlformats.org/officeDocument/2006/relationships/hyperlink" Target="14_wikia.wm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scsite.com/dc2009cp/ch14/weblin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581400"/>
            <a:ext cx="4495800" cy="2286000"/>
          </a:xfrm>
        </p:spPr>
        <p:txBody>
          <a:bodyPr/>
          <a:lstStyle/>
          <a:p>
            <a:r>
              <a:rPr lang="en-US" dirty="0"/>
              <a:t>Chapter 14 Enterprise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functional unit?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720</a:t>
            </a:r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46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Individual operating entity, which can include departments, centers, and divisions</a:t>
            </a: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6438900" y="2743200"/>
            <a:ext cx="1866900" cy="1176338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Manufacturing</a:t>
            </a:r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4572000" y="2743200"/>
            <a:ext cx="1866900" cy="1176338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808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Engineering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Product Development</a:t>
            </a:r>
            <a:endParaRPr lang="en-US" sz="1800" dirty="0"/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2705100" y="2743200"/>
            <a:ext cx="1866900" cy="1176338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Human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Resources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(HR)</a:t>
            </a:r>
            <a:endParaRPr lang="en-US" sz="1800" dirty="0"/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876300" y="2743200"/>
            <a:ext cx="1866900" cy="1176338"/>
          </a:xfrm>
          <a:prstGeom prst="rect">
            <a:avLst/>
          </a:prstGeom>
          <a:solidFill>
            <a:srgbClr val="FFCC99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Accounting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Finance</a:t>
            </a:r>
            <a:endParaRPr lang="en-US" sz="1800" dirty="0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5626100" y="4054475"/>
            <a:ext cx="1816100" cy="1176338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Distribution</a:t>
            </a: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3844925" y="4054475"/>
            <a:ext cx="1812925" cy="1176338"/>
          </a:xfrm>
          <a:prstGeom prst="rect">
            <a:avLst/>
          </a:pr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Sales</a:t>
            </a:r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2057400" y="4054475"/>
            <a:ext cx="1816100" cy="1176338"/>
          </a:xfrm>
          <a:prstGeom prst="rect">
            <a:avLst/>
          </a:prstGeom>
          <a:solidFill>
            <a:srgbClr val="00BAFC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BAF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Marketing</a:t>
            </a:r>
          </a:p>
        </p:txBody>
      </p:sp>
      <p:sp>
        <p:nvSpPr>
          <p:cNvPr id="19493" name="Rectangle 37"/>
          <p:cNvSpPr>
            <a:spLocks noChangeArrowheads="1"/>
          </p:cNvSpPr>
          <p:nvPr/>
        </p:nvSpPr>
        <p:spPr bwMode="auto">
          <a:xfrm>
            <a:off x="5029200" y="5365750"/>
            <a:ext cx="1866900" cy="11763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Information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Technology</a:t>
            </a:r>
          </a:p>
        </p:txBody>
      </p:sp>
      <p:sp>
        <p:nvSpPr>
          <p:cNvPr id="19494" name="Rectangle 38"/>
          <p:cNvSpPr>
            <a:spLocks noChangeArrowheads="1"/>
          </p:cNvSpPr>
          <p:nvPr/>
        </p:nvSpPr>
        <p:spPr bwMode="auto">
          <a:xfrm>
            <a:off x="3154363" y="5365750"/>
            <a:ext cx="1866900" cy="1176338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80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Customer </a:t>
            </a:r>
            <a:b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64" grpId="0" build="p" bldLvl="2" autoUpdateAnimBg="0" advAuto="3000"/>
      <p:bldP spid="19477" grpId="0" animBg="1" autoUpdateAnimBg="0"/>
      <p:bldP spid="19480" grpId="0" animBg="1" autoUpdateAnimBg="0"/>
      <p:bldP spid="19483" grpId="0" animBg="1" autoUpdateAnimBg="0"/>
      <p:bldP spid="19486" grpId="0" animBg="1" autoUpdateAnimBg="0"/>
      <p:bldP spid="19468" grpId="0" animBg="1" autoUpdateAnimBg="0"/>
      <p:bldP spid="19471" grpId="0" animBg="1" autoUpdateAnimBg="0"/>
      <p:bldP spid="19474" grpId="0" animBg="1" autoUpdateAnimBg="0"/>
      <p:bldP spid="19493" grpId="0" animBg="1" autoUpdateAnimBg="0"/>
      <p:bldP spid="1949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10600" cy="661987"/>
          </a:xfrm>
        </p:spPr>
        <p:txBody>
          <a:bodyPr/>
          <a:lstStyle/>
          <a:p>
            <a:r>
              <a:rPr lang="en-US" sz="2600" dirty="0"/>
              <a:t>What are the functions of accounting and finance systems?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721 Fig. 14-7</a:t>
            </a:r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5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55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4-0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7620000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 advAuto="1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human resources information system (HRIS)</a:t>
            </a:r>
            <a:r>
              <a:rPr lang="en-US" dirty="0"/>
              <a:t>?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721 Fig. 14-8</a:t>
            </a:r>
          </a:p>
        </p:txBody>
      </p:sp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304800" y="1547813"/>
            <a:ext cx="81534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Manages human resources functions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Employee relationship management (ERM) system facilitates communication with employees</a:t>
            </a:r>
          </a:p>
        </p:txBody>
      </p:sp>
      <p:grpSp>
        <p:nvGrpSpPr>
          <p:cNvPr id="21532" name="Group 28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21533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Employee Relationship Management below Chapter 14</a:t>
              </a:r>
            </a:p>
          </p:txBody>
        </p:sp>
        <p:sp>
          <p:nvSpPr>
            <p:cNvPr id="2153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0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971800"/>
            <a:ext cx="4191000" cy="3583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5" autoUpdateAnimBg="0" advAuto="1000"/>
      <p:bldP spid="21528" grpId="0" build="p" bldLvl="2" autoUpdateAnimBg="0" advAuto="3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computer-aided design (CAD)</a:t>
            </a:r>
            <a:r>
              <a:rPr lang="en-US" dirty="0"/>
              <a:t>?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722 Fig. 14-9</a:t>
            </a:r>
          </a:p>
        </p:txBody>
      </p:sp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0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60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304800" y="1547813"/>
            <a:ext cx="3276600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Uses special software to aid in product design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Computer-aided engineering (CAE)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uses computers to test product designs</a:t>
            </a:r>
          </a:p>
        </p:txBody>
      </p:sp>
      <p:pic>
        <p:nvPicPr>
          <p:cNvPr id="10" name="Picture 9" descr="CFig14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9" y="1828800"/>
            <a:ext cx="5198929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 advAuto="1000"/>
      <p:bldP spid="25624" grpId="0" build="p" bldLvl="2" autoUpdateAnimBg="0" advAuto="3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computer-aided manufacturing (CAM)</a:t>
            </a:r>
            <a:r>
              <a:rPr lang="en-US" dirty="0"/>
              <a:t>?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722 - 723 Fig. 14-10</a:t>
            </a: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 of computers to control production equipment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04800" y="20050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Computer-integrated </a:t>
            </a:r>
            <a:b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manufacturing (CIM)</a:t>
            </a:r>
            <a:r>
              <a:rPr kumimoji="1" lang="en-US" sz="2600" b="1" dirty="0">
                <a:solidFill>
                  <a:schemeClr val="hlink"/>
                </a:solidFill>
                <a:latin typeface="Times New Roman" pitchFamily="18" charset="0"/>
              </a:rPr>
              <a:t> </a:t>
            </a:r>
            <a:br>
              <a:rPr kumimoji="1" lang="en-US" sz="2600" b="1" dirty="0">
                <a:solidFill>
                  <a:schemeClr val="hlink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integrates operations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 manufacturing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process</a:t>
            </a:r>
          </a:p>
        </p:txBody>
      </p:sp>
      <p:pic>
        <p:nvPicPr>
          <p:cNvPr id="11" name="Picture 10" descr="CFig14-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86000"/>
            <a:ext cx="4572000" cy="301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 advAuto="1000"/>
      <p:bldP spid="27656" grpId="0" build="p" bldLvl="2" autoUpdateAnimBg="0" advAuto="3000"/>
      <p:bldP spid="27658" grpId="0" build="p" bldLvl="2" autoUpdateAnimBg="0" advAuto="2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Material Requirements Planning (MRP)</a:t>
            </a:r>
            <a:r>
              <a:rPr lang="en-US" dirty="0"/>
              <a:t>?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722 - 723</a:t>
            </a:r>
          </a:p>
        </p:txBody>
      </p:sp>
      <p:grpSp>
        <p:nvGrpSpPr>
          <p:cNvPr id="2970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70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1754188" y="1728788"/>
            <a:ext cx="4037012" cy="1471612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Uses software to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monitor and control production processes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1754188" y="3346450"/>
            <a:ext cx="4037012" cy="11557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Focuses on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inventory of parts</a:t>
            </a:r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1754188" y="4648200"/>
            <a:ext cx="4037012" cy="14478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411480" b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Manufacturing Resource Planning II (MRP II)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is extension of MRP</a:t>
            </a:r>
          </a:p>
        </p:txBody>
      </p:sp>
      <p:sp>
        <p:nvSpPr>
          <p:cNvPr id="29725" name="Oval 29"/>
          <p:cNvSpPr>
            <a:spLocks noChangeArrowheads="1"/>
          </p:cNvSpPr>
          <p:nvPr/>
        </p:nvSpPr>
        <p:spPr bwMode="auto">
          <a:xfrm>
            <a:off x="5334000" y="4659313"/>
            <a:ext cx="3429000" cy="1371600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Helps in scheduling, tracking production,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and monitoring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product quality</a:t>
            </a:r>
          </a:p>
        </p:txBody>
      </p:sp>
      <p:grpSp>
        <p:nvGrpSpPr>
          <p:cNvPr id="29727" name="Group 31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29728" name="Rectangle 3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MRP II below Chapter 14</a:t>
              </a:r>
            </a:p>
          </p:txBody>
        </p:sp>
        <p:sp>
          <p:nvSpPr>
            <p:cNvPr id="2972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17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22" grpId="0" animBg="1" autoUpdateAnimBg="0"/>
      <p:bldP spid="29723" grpId="0" animBg="1" autoUpdateAnimBg="0"/>
      <p:bldP spid="29724" grpId="0" animBg="1" autoUpdateAnimBg="0"/>
      <p:bldP spid="2972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marketing information system?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723 Fig. 14-11</a:t>
            </a:r>
          </a:p>
        </p:txBody>
      </p:sp>
      <p:grpSp>
        <p:nvGrpSpPr>
          <p:cNvPr id="3174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75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Central repository for marketing tasks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Market research system analyzes data gathered from surveys</a:t>
            </a:r>
          </a:p>
        </p:txBody>
      </p:sp>
      <p:pic>
        <p:nvPicPr>
          <p:cNvPr id="31757" name="Picture 13" descr="fig14_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590800"/>
            <a:ext cx="2373313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5" autoUpdateAnimBg="0" advAuto="1000"/>
      <p:bldP spid="31752" grpId="0" build="p" bldLvl="2" autoUpdateAnimBg="0" advAuto="3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rgbClr val="D94439"/>
                </a:solidFill>
              </a:rPr>
              <a:t>sales force automation (SFA)</a:t>
            </a:r>
            <a:r>
              <a:rPr lang="en-US" dirty="0"/>
              <a:t> software?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724 Fig. 14-12</a:t>
            </a: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79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79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304800" y="1547813"/>
            <a:ext cx="3048000" cy="25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Tools for traveling salespeople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Runs on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notebook computers or other personal mobile devices</a:t>
            </a:r>
            <a:endParaRPr kumimoji="1" lang="en-US" sz="2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3820" name="Group 28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33821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Sales Force Automation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14</a:t>
              </a:r>
            </a:p>
          </p:txBody>
        </p:sp>
        <p:sp>
          <p:nvSpPr>
            <p:cNvPr id="3382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1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91" y="1905000"/>
            <a:ext cx="5651921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  <p:bldP spid="33816" grpId="0" build="p" bldLvl="2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distribution systems?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724</a:t>
            </a:r>
          </a:p>
        </p:txBody>
      </p: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4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5849" name="Group 9"/>
          <p:cNvGrpSpPr>
            <a:grpSpLocks/>
          </p:cNvGrpSpPr>
          <p:nvPr/>
        </p:nvGrpSpPr>
        <p:grpSpPr bwMode="auto">
          <a:xfrm>
            <a:off x="457200" y="2057400"/>
            <a:ext cx="4114800" cy="3429000"/>
            <a:chOff x="288" y="1392"/>
            <a:chExt cx="2592" cy="2160"/>
          </a:xfrm>
        </p:grpSpPr>
        <p:sp>
          <p:nvSpPr>
            <p:cNvPr id="35850" name="AutoShape 10"/>
            <p:cNvSpPr>
              <a:spLocks noChangeArrowheads="1"/>
            </p:cNvSpPr>
            <p:nvPr/>
          </p:nvSpPr>
          <p:spPr bwMode="auto">
            <a:xfrm flipH="1" flipV="1">
              <a:off x="288" y="1392"/>
              <a:ext cx="2592" cy="2160"/>
            </a:xfrm>
            <a:prstGeom prst="rtTriangle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>
              <a:off x="768" y="1440"/>
              <a:ext cx="1968" cy="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Provide forecasting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for inventory control,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and manage and track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shipping of </a:t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products</a:t>
              </a:r>
            </a:p>
          </p:txBody>
        </p:sp>
      </p:grpSp>
      <p:grpSp>
        <p:nvGrpSpPr>
          <p:cNvPr id="35852" name="Group 12"/>
          <p:cNvGrpSpPr>
            <a:grpSpLocks/>
          </p:cNvGrpSpPr>
          <p:nvPr/>
        </p:nvGrpSpPr>
        <p:grpSpPr bwMode="auto">
          <a:xfrm>
            <a:off x="4572000" y="2057400"/>
            <a:ext cx="4114800" cy="3429000"/>
            <a:chOff x="2880" y="1392"/>
            <a:chExt cx="2592" cy="2160"/>
          </a:xfrm>
        </p:grpSpPr>
        <p:sp>
          <p:nvSpPr>
            <p:cNvPr id="35853" name="AutoShape 13"/>
            <p:cNvSpPr>
              <a:spLocks noChangeArrowheads="1"/>
            </p:cNvSpPr>
            <p:nvPr/>
          </p:nvSpPr>
          <p:spPr bwMode="auto">
            <a:xfrm flipV="1">
              <a:off x="2880" y="1392"/>
              <a:ext cx="2592" cy="2160"/>
            </a:xfrm>
            <a:prstGeom prst="rtTriangle">
              <a:avLst/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>
              <a:outerShdw dist="107763" dir="18900000" algn="ctr" rotWithShape="0">
                <a:schemeClr val="bg2"/>
              </a:outerShdw>
            </a:effectLst>
          </p:spPr>
          <p:txBody>
            <a:bodyPr rot="10800000" wrap="none"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854" name="Rectangle 14"/>
            <p:cNvSpPr>
              <a:spLocks noChangeArrowheads="1"/>
            </p:cNvSpPr>
            <p:nvPr/>
          </p:nvSpPr>
          <p:spPr bwMode="auto">
            <a:xfrm>
              <a:off x="3024" y="1440"/>
              <a:ext cx="1440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Provide information and analysis on inventory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772400" cy="1042987"/>
          </a:xfrm>
        </p:spPr>
        <p:txBody>
          <a:bodyPr/>
          <a:lstStyle/>
          <a:p>
            <a:pPr marL="0" indent="0"/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customer interaction management (CIM)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software?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724 - 725 Fig. 14-13</a:t>
            </a:r>
          </a:p>
        </p:txBody>
      </p:sp>
      <p:grpSp>
        <p:nvGrpSpPr>
          <p:cNvPr id="3789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04800" y="1981200"/>
            <a:ext cx="518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Manages interactions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with customers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323850" y="2871788"/>
            <a:ext cx="5162550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Telephone calls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E-mail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Web interactions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Instant Messaging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sessions</a:t>
            </a:r>
          </a:p>
        </p:txBody>
      </p:sp>
      <p:pic>
        <p:nvPicPr>
          <p:cNvPr id="11" name="Picture 10" descr="CFig14-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057400"/>
            <a:ext cx="4699000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5" autoUpdateAnimBg="0" advAuto="1000"/>
      <p:bldP spid="37896" grpId="0" build="p" bldLvl="3" autoUpdateAnimBg="0" advAuto="3000"/>
      <p:bldP spid="37898" grpId="0" build="p" bldLvl="3" autoUpdateAnimBg="0" advAuto="2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14 Objectives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2088" y="16764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the special information requirements of an enterprise-sized corporation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192088" y="24907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Identify information systems used in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the functional units of an enterprise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192088" y="33289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500" b="1" dirty="0">
                <a:latin typeface="Times New Roman" pitchFamily="18" charset="0"/>
              </a:rPr>
              <a:t>List general purpose and integrated information systems used throughout an enterprise</a:t>
            </a: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192088" y="41671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List types of technologies used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throughout an enterprise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4606925" y="20574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Describe the major types of e-commerce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4606925" y="28686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the computer hardware needs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and solutions for an enterprise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4606925" y="37052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Determine why computer backup is important and how it is accomplished</a:t>
            </a:r>
            <a:endParaRPr kumimoji="1" lang="en-US" sz="1800" b="1" dirty="0">
              <a:latin typeface="Times New Roman" pitchFamily="18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4606925" y="45497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Discuss the steps in a disaster recovery plan</a:t>
            </a:r>
          </a:p>
        </p:txBody>
      </p:sp>
      <p:grpSp>
        <p:nvGrpSpPr>
          <p:cNvPr id="3089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90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91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  <p:bldP spid="3077" grpId="0" animBg="1" autoUpdateAnimBg="0"/>
      <p:bldP spid="3078" grpId="0" animBg="1" autoUpdateAnimBg="0"/>
      <p:bldP spid="3079" grpId="0" animBg="1" autoUpdateAnimBg="0"/>
      <p:bldP spid="3082" grpId="0" animBg="1" autoUpdateAnimBg="0"/>
      <p:bldP spid="3083" grpId="0" animBg="1" autoUpdateAnimBg="0"/>
      <p:bldP spid="3084" grpId="0" animBg="1" autoUpdateAnimBg="0"/>
      <p:bldP spid="3085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information architecture?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725</a:t>
            </a:r>
          </a:p>
        </p:txBody>
      </p:sp>
      <p:grpSp>
        <p:nvGrpSpPr>
          <p:cNvPr id="3994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94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228600" y="2209800"/>
            <a:ext cx="4114800" cy="19050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  <a:effectLst/>
          <a:scene3d>
            <a:camera prst="legacyPerspectiveBottom"/>
            <a:lightRig rig="legacyFlat3" dir="r"/>
          </a:scene3d>
          <a:sp3d extrusionH="121893000" prstMaterial="legacyMatte">
            <a:bevelT w="13500" h="13500" prst="angle"/>
            <a:bevelB w="13500" h="13500" prst="angle"/>
            <a:extrusionClr>
              <a:srgbClr val="00CCFF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Overall technology strategy for an enterprise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4572000" y="2286000"/>
            <a:ext cx="4114800" cy="1905000"/>
          </a:xfrm>
          <a:prstGeom prst="ellipse">
            <a:avLst/>
          </a:prstGeom>
          <a:solidFill>
            <a:srgbClr val="FFD627"/>
          </a:solidFill>
          <a:ln w="9525">
            <a:noFill/>
            <a:round/>
            <a:headEnd/>
            <a:tailEnd/>
          </a:ln>
          <a:effectLst/>
          <a:scene3d>
            <a:camera prst="legacyPerspectiveBottom"/>
            <a:lightRig rig="legacyFlat3" dir="r"/>
          </a:scene3d>
          <a:sp3d extrusionH="121893000" prstMaterial="legacyMatte">
            <a:bevelT w="13500" h="13500" prst="angle"/>
            <a:bevelB w="13500" h="13500" prst="angle"/>
            <a:extrusionClr>
              <a:srgbClr val="FFD627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IT department uses software to maintain hardware and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45" grpId="0" animBg="1" autoUpdateAnimBg="0"/>
      <p:bldP spid="3994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office information system (OIS)</a:t>
            </a:r>
            <a:r>
              <a:rPr lang="en-US" dirty="0"/>
              <a:t>?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726</a:t>
            </a:r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99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1994" name="AutoShape 10"/>
          <p:cNvSpPr>
            <a:spLocks noChangeArrowheads="1"/>
          </p:cNvSpPr>
          <p:nvPr/>
        </p:nvSpPr>
        <p:spPr bwMode="auto">
          <a:xfrm>
            <a:off x="2590800" y="3886200"/>
            <a:ext cx="3962400" cy="21336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Users create graphics and documents, send messages, schedule appointments, browse the Web, and publish Web pages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997" name="AutoShape 13"/>
          <p:cNvSpPr>
            <a:spLocks noChangeArrowheads="1"/>
          </p:cNvSpPr>
          <p:nvPr/>
        </p:nvSpPr>
        <p:spPr bwMode="auto">
          <a:xfrm>
            <a:off x="4572000" y="2057400"/>
            <a:ext cx="3962400" cy="21336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008080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Sometimes called</a:t>
            </a:r>
            <a:r>
              <a:rPr kumimoji="1" 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office automation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000" name="AutoShape 16"/>
          <p:cNvSpPr>
            <a:spLocks noChangeArrowheads="1"/>
          </p:cNvSpPr>
          <p:nvPr/>
        </p:nvSpPr>
        <p:spPr bwMode="auto">
          <a:xfrm>
            <a:off x="609600" y="2057400"/>
            <a:ext cx="3962400" cy="21336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Enables employees to perform tasks using computers and other electronic devices instead of manually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1994" grpId="0" animBg="1" autoUpdateAnimBg="0"/>
      <p:bldP spid="41997" grpId="0" animBg="1" autoUpdateAnimBg="0"/>
      <p:bldP spid="42000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transaction processing system (TPS)</a:t>
            </a:r>
            <a:r>
              <a:rPr lang="en-US" dirty="0"/>
              <a:t>?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726 - 727 Fig. 14-14</a:t>
            </a:r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3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03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04800" y="1547813"/>
            <a:ext cx="861060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Captures and processes data from day-to-day transactions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338138" y="2386013"/>
            <a:ext cx="3319462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Transaction—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individual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business activity</a:t>
            </a:r>
          </a:p>
        </p:txBody>
      </p:sp>
      <p:pic>
        <p:nvPicPr>
          <p:cNvPr id="11" name="Picture 10" descr="CFig14-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133600"/>
            <a:ext cx="314399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40" grpId="0" build="p" bldLvl="3" autoUpdateAnimBg="0" advAuto="3000"/>
      <p:bldP spid="44042" grpId="0" build="p" bldLvl="3" autoUpdateAnimBg="0" advAuto="3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management information system (MIS)</a:t>
            </a:r>
            <a:r>
              <a:rPr lang="en-US" dirty="0"/>
              <a:t>?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727 Fig. 14-15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8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304800" y="1547813"/>
            <a:ext cx="35814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Generates accurate, timely, and organized information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so that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managers can make decisions, solve problems, supervise activities, and track progress</a:t>
            </a:r>
          </a:p>
        </p:txBody>
      </p:sp>
      <p:pic>
        <p:nvPicPr>
          <p:cNvPr id="10" name="Picture 9" descr="CFig14-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748742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8" grpId="0" build="p" bldLvl="2" autoUpdateAnimBg="0" advAuto="3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decision support system (DSS)</a:t>
            </a:r>
            <a:r>
              <a:rPr lang="en-US" dirty="0"/>
              <a:t>?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728 Fig. 14-16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1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Helps users analyze data and make decisions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Uses data from internal and external sources, as needed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Executive information system (EIS) supports needs of executive management</a:t>
            </a:r>
          </a:p>
        </p:txBody>
      </p:sp>
      <p:pic>
        <p:nvPicPr>
          <p:cNvPr id="10" name="Picture 9" descr="CFig14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44646"/>
            <a:ext cx="4259122" cy="3013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36" grpId="0" build="p" bldLvl="2" autoUpdateAnimBg="0" advAuto="300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expert system</a:t>
            </a:r>
            <a:r>
              <a:rPr lang="en-US" dirty="0"/>
              <a:t>?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729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18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85" name="AutoShape 9"/>
          <p:cNvSpPr>
            <a:spLocks noChangeArrowheads="1"/>
          </p:cNvSpPr>
          <p:nvPr/>
        </p:nvSpPr>
        <p:spPr bwMode="auto">
          <a:xfrm>
            <a:off x="1905000" y="1885950"/>
            <a:ext cx="4953000" cy="1295400"/>
          </a:xfrm>
          <a:prstGeom prst="octagon">
            <a:avLst>
              <a:gd name="adj" fmla="val 29287"/>
            </a:avLst>
          </a:prstGeom>
          <a:solidFill>
            <a:srgbClr val="D94439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Captures and stores knowledge of human experts and then imitates human reasoning and decision making</a:t>
            </a:r>
          </a:p>
        </p:txBody>
      </p:sp>
      <p:sp>
        <p:nvSpPr>
          <p:cNvPr id="50186" name="AutoShape 10"/>
          <p:cNvSpPr>
            <a:spLocks noChangeArrowheads="1"/>
          </p:cNvSpPr>
          <p:nvPr/>
        </p:nvSpPr>
        <p:spPr bwMode="auto">
          <a:xfrm>
            <a:off x="1905000" y="3352800"/>
            <a:ext cx="4953000" cy="1295400"/>
          </a:xfrm>
          <a:prstGeom prst="octagon">
            <a:avLst>
              <a:gd name="adj" fmla="val 29287"/>
            </a:avLst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/>
            <a:r>
              <a:rPr kumimoji="1" lang="en-US" sz="20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Consists of two components</a:t>
            </a: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2293938" y="4648200"/>
            <a:ext cx="2057400" cy="12954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knowledge base—combined subject knowledge and experiences of </a:t>
            </a:r>
            <a:b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human experts</a:t>
            </a: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4419600" y="4648200"/>
            <a:ext cx="2057400" cy="12954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inference rules—set </a:t>
            </a:r>
            <a:b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 logical judgments applied to the knowledge 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5" autoUpdateAnimBg="0" advAuto="1000"/>
      <p:bldP spid="50185" grpId="0" animBg="1" autoUpdateAnimBg="0"/>
      <p:bldP spid="50186" grpId="0" animBg="1" autoUpdateAnimBg="0"/>
      <p:bldP spid="50187" grpId="0" animBg="1" autoUpdateAnimBg="0"/>
      <p:bldP spid="50188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an example of an expert system?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729 Fig. 14-17</a:t>
            </a:r>
          </a:p>
        </p:txBody>
      </p:sp>
      <p:grpSp>
        <p:nvGrpSpPr>
          <p:cNvPr id="5222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223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35" name="Arc 11"/>
          <p:cNvSpPr>
            <a:spLocks/>
          </p:cNvSpPr>
          <p:nvPr/>
        </p:nvSpPr>
        <p:spPr bwMode="auto">
          <a:xfrm rot="19989611">
            <a:off x="3657600" y="1447800"/>
            <a:ext cx="1262063" cy="1595438"/>
          </a:xfrm>
          <a:custGeom>
            <a:avLst/>
            <a:gdLst>
              <a:gd name="G0" fmla="+- 0 0 0"/>
              <a:gd name="G1" fmla="+- 21287 0 0"/>
              <a:gd name="G2" fmla="+- 21600 0 0"/>
              <a:gd name="T0" fmla="*/ 3662 w 17659"/>
              <a:gd name="T1" fmla="*/ 0 h 21287"/>
              <a:gd name="T2" fmla="*/ 17659 w 17659"/>
              <a:gd name="T3" fmla="*/ 8848 h 21287"/>
              <a:gd name="T4" fmla="*/ 0 w 17659"/>
              <a:gd name="T5" fmla="*/ 21287 h 2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59" h="21287" fill="none" extrusionOk="0">
                <a:moveTo>
                  <a:pt x="3662" y="-1"/>
                </a:moveTo>
                <a:cubicBezTo>
                  <a:pt x="9317" y="972"/>
                  <a:pt x="14353" y="4156"/>
                  <a:pt x="17658" y="8848"/>
                </a:cubicBezTo>
              </a:path>
              <a:path w="17659" h="21287" stroke="0" extrusionOk="0">
                <a:moveTo>
                  <a:pt x="3662" y="-1"/>
                </a:moveTo>
                <a:cubicBezTo>
                  <a:pt x="9317" y="972"/>
                  <a:pt x="14353" y="4156"/>
                  <a:pt x="17658" y="8848"/>
                </a:cubicBezTo>
                <a:lnTo>
                  <a:pt x="0" y="21287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2236" name="Arc 12"/>
          <p:cNvSpPr>
            <a:spLocks/>
          </p:cNvSpPr>
          <p:nvPr/>
        </p:nvSpPr>
        <p:spPr bwMode="auto">
          <a:xfrm rot="24644749">
            <a:off x="7741444" y="4155281"/>
            <a:ext cx="679450" cy="1157288"/>
          </a:xfrm>
          <a:custGeom>
            <a:avLst/>
            <a:gdLst>
              <a:gd name="G0" fmla="+- 0 0 0"/>
              <a:gd name="G1" fmla="+- 21287 0 0"/>
              <a:gd name="G2" fmla="+- 21600 0 0"/>
              <a:gd name="T0" fmla="*/ 3662 w 20230"/>
              <a:gd name="T1" fmla="*/ 0 h 21287"/>
              <a:gd name="T2" fmla="*/ 20230 w 20230"/>
              <a:gd name="T3" fmla="*/ 13717 h 21287"/>
              <a:gd name="T4" fmla="*/ 0 w 20230"/>
              <a:gd name="T5" fmla="*/ 21287 h 2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30" h="21287" fill="none" extrusionOk="0">
                <a:moveTo>
                  <a:pt x="3662" y="-1"/>
                </a:moveTo>
                <a:cubicBezTo>
                  <a:pt x="11230" y="1301"/>
                  <a:pt x="17538" y="6524"/>
                  <a:pt x="20230" y="13716"/>
                </a:cubicBezTo>
              </a:path>
              <a:path w="20230" h="21287" stroke="0" extrusionOk="0">
                <a:moveTo>
                  <a:pt x="3662" y="-1"/>
                </a:moveTo>
                <a:cubicBezTo>
                  <a:pt x="11230" y="1301"/>
                  <a:pt x="17538" y="6524"/>
                  <a:pt x="20230" y="13716"/>
                </a:cubicBezTo>
                <a:lnTo>
                  <a:pt x="0" y="21287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2237" name="Arc 13"/>
          <p:cNvSpPr>
            <a:spLocks/>
          </p:cNvSpPr>
          <p:nvPr/>
        </p:nvSpPr>
        <p:spPr bwMode="auto">
          <a:xfrm rot="30640027">
            <a:off x="3349625" y="4441825"/>
            <a:ext cx="1641475" cy="1547813"/>
          </a:xfrm>
          <a:custGeom>
            <a:avLst/>
            <a:gdLst>
              <a:gd name="G0" fmla="+- 0 0 0"/>
              <a:gd name="G1" fmla="+- 20654 0 0"/>
              <a:gd name="G2" fmla="+- 21600 0 0"/>
              <a:gd name="T0" fmla="*/ 6321 w 20440"/>
              <a:gd name="T1" fmla="*/ 0 h 20654"/>
              <a:gd name="T2" fmla="*/ 20440 w 20440"/>
              <a:gd name="T3" fmla="*/ 13671 h 20654"/>
              <a:gd name="T4" fmla="*/ 0 w 20440"/>
              <a:gd name="T5" fmla="*/ 20654 h 20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440" h="20654" fill="none" extrusionOk="0">
                <a:moveTo>
                  <a:pt x="6321" y="-1"/>
                </a:moveTo>
                <a:cubicBezTo>
                  <a:pt x="12948" y="2027"/>
                  <a:pt x="18199" y="7112"/>
                  <a:pt x="20440" y="13670"/>
                </a:cubicBezTo>
              </a:path>
              <a:path w="20440" h="20654" stroke="0" extrusionOk="0">
                <a:moveTo>
                  <a:pt x="6321" y="-1"/>
                </a:moveTo>
                <a:cubicBezTo>
                  <a:pt x="12948" y="2027"/>
                  <a:pt x="18199" y="7112"/>
                  <a:pt x="20440" y="13670"/>
                </a:cubicBezTo>
                <a:lnTo>
                  <a:pt x="0" y="20654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2254" name="Arc 30"/>
          <p:cNvSpPr>
            <a:spLocks/>
          </p:cNvSpPr>
          <p:nvPr/>
        </p:nvSpPr>
        <p:spPr bwMode="auto">
          <a:xfrm rot="20669687">
            <a:off x="6329363" y="1563688"/>
            <a:ext cx="1566862" cy="1595437"/>
          </a:xfrm>
          <a:custGeom>
            <a:avLst/>
            <a:gdLst>
              <a:gd name="G0" fmla="+- 0 0 0"/>
              <a:gd name="G1" fmla="+- 21287 0 0"/>
              <a:gd name="G2" fmla="+- 21600 0 0"/>
              <a:gd name="T0" fmla="*/ 3662 w 17659"/>
              <a:gd name="T1" fmla="*/ 0 h 21287"/>
              <a:gd name="T2" fmla="*/ 17659 w 17659"/>
              <a:gd name="T3" fmla="*/ 8848 h 21287"/>
              <a:gd name="T4" fmla="*/ 0 w 17659"/>
              <a:gd name="T5" fmla="*/ 21287 h 21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659" h="21287" fill="none" extrusionOk="0">
                <a:moveTo>
                  <a:pt x="3662" y="-1"/>
                </a:moveTo>
                <a:cubicBezTo>
                  <a:pt x="9317" y="972"/>
                  <a:pt x="14353" y="4156"/>
                  <a:pt x="17658" y="8848"/>
                </a:cubicBezTo>
              </a:path>
              <a:path w="17659" h="21287" stroke="0" extrusionOk="0">
                <a:moveTo>
                  <a:pt x="3662" y="-1"/>
                </a:moveTo>
                <a:cubicBezTo>
                  <a:pt x="9317" y="972"/>
                  <a:pt x="14353" y="4156"/>
                  <a:pt x="17658" y="8848"/>
                </a:cubicBezTo>
                <a:lnTo>
                  <a:pt x="0" y="21287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52400" y="1676400"/>
            <a:ext cx="3886200" cy="1747837"/>
            <a:chOff x="152400" y="1676400"/>
            <a:chExt cx="3886200" cy="1747837"/>
          </a:xfrm>
        </p:grpSpPr>
        <p:sp>
          <p:nvSpPr>
            <p:cNvPr id="52233" name="Text Box 9"/>
            <p:cNvSpPr txBox="1">
              <a:spLocks noChangeArrowheads="1"/>
            </p:cNvSpPr>
            <p:nvPr/>
          </p:nvSpPr>
          <p:spPr bwMode="auto">
            <a:xfrm>
              <a:off x="2514600" y="1676400"/>
              <a:ext cx="152400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1.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A user selects his or her gender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400" y="1752600"/>
              <a:ext cx="2436242" cy="16716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4" name="Group 33"/>
          <p:cNvGrpSpPr/>
          <p:nvPr/>
        </p:nvGrpSpPr>
        <p:grpSpPr>
          <a:xfrm>
            <a:off x="4038600" y="1905000"/>
            <a:ext cx="3073175" cy="1643063"/>
            <a:chOff x="4038600" y="1905000"/>
            <a:chExt cx="3073175" cy="1643063"/>
          </a:xfrm>
        </p:grpSpPr>
        <p:sp>
          <p:nvSpPr>
            <p:cNvPr id="52234" name="Text Box 10"/>
            <p:cNvSpPr txBox="1">
              <a:spLocks noChangeArrowheads="1"/>
            </p:cNvSpPr>
            <p:nvPr/>
          </p:nvSpPr>
          <p:spPr bwMode="auto">
            <a:xfrm>
              <a:off x="4038600" y="1905000"/>
              <a:ext cx="1371600" cy="164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2.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Select the location on the body where the problem is being experienced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4000" y="1981201"/>
              <a:ext cx="1777775" cy="12191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5" name="Group 34"/>
          <p:cNvGrpSpPr/>
          <p:nvPr/>
        </p:nvGrpSpPr>
        <p:grpSpPr>
          <a:xfrm>
            <a:off x="7239000" y="2057400"/>
            <a:ext cx="1715046" cy="1828800"/>
            <a:chOff x="7239000" y="2057400"/>
            <a:chExt cx="1715046" cy="1828800"/>
          </a:xfrm>
        </p:grpSpPr>
        <p:sp>
          <p:nvSpPr>
            <p:cNvPr id="52253" name="Text Box 29"/>
            <p:cNvSpPr txBox="1">
              <a:spLocks noChangeArrowheads="1"/>
            </p:cNvSpPr>
            <p:nvPr/>
          </p:nvSpPr>
          <p:spPr bwMode="auto">
            <a:xfrm>
              <a:off x="7391400" y="2057400"/>
              <a:ext cx="1524000" cy="57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3.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Select the type of pain.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2819400"/>
              <a:ext cx="1715046" cy="1066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6" name="Group 35"/>
          <p:cNvGrpSpPr/>
          <p:nvPr/>
        </p:nvGrpSpPr>
        <p:grpSpPr>
          <a:xfrm>
            <a:off x="4724400" y="4495800"/>
            <a:ext cx="4191000" cy="1509312"/>
            <a:chOff x="4724400" y="4495800"/>
            <a:chExt cx="4191000" cy="1509312"/>
          </a:xfrm>
        </p:grpSpPr>
        <p:sp>
          <p:nvSpPr>
            <p:cNvPr id="52242" name="Text Box 18"/>
            <p:cNvSpPr txBox="1">
              <a:spLocks noChangeArrowheads="1"/>
            </p:cNvSpPr>
            <p:nvPr/>
          </p:nvSpPr>
          <p:spPr bwMode="auto">
            <a:xfrm>
              <a:off x="7162800" y="5045075"/>
              <a:ext cx="175260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4.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Select other information about the problem.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24400" y="4495800"/>
              <a:ext cx="2404788" cy="15093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7" name="Group 36"/>
          <p:cNvGrpSpPr/>
          <p:nvPr/>
        </p:nvGrpSpPr>
        <p:grpSpPr>
          <a:xfrm>
            <a:off x="154678" y="4267200"/>
            <a:ext cx="4036322" cy="1600200"/>
            <a:chOff x="154678" y="4267200"/>
            <a:chExt cx="4036322" cy="1600200"/>
          </a:xfrm>
        </p:grpSpPr>
        <p:sp>
          <p:nvSpPr>
            <p:cNvPr id="52243" name="Text Box 19"/>
            <p:cNvSpPr txBox="1">
              <a:spLocks noChangeArrowheads="1"/>
            </p:cNvSpPr>
            <p:nvPr/>
          </p:nvSpPr>
          <p:spPr bwMode="auto">
            <a:xfrm>
              <a:off x="2667000" y="4572000"/>
              <a:ext cx="152400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5.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Review the possible diagnosis.</a:t>
              </a: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4678" y="4267200"/>
              <a:ext cx="2574234" cy="1600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  <p:bldP spid="52235" grpId="0" animBg="1"/>
      <p:bldP spid="52236" grpId="0" animBg="1"/>
      <p:bldP spid="52237" grpId="0" animBg="1"/>
      <p:bldP spid="522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r>
              <a:rPr lang="en-US" dirty="0"/>
              <a:t>What are some common types of expert systems?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730</a:t>
            </a:r>
          </a:p>
        </p:txBody>
      </p:sp>
      <p:grpSp>
        <p:nvGrpSpPr>
          <p:cNvPr id="5427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427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427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4304" name="Group 32"/>
          <p:cNvGrpSpPr>
            <a:grpSpLocks/>
          </p:cNvGrpSpPr>
          <p:nvPr/>
        </p:nvGrpSpPr>
        <p:grpSpPr bwMode="auto">
          <a:xfrm>
            <a:off x="4129088" y="3940175"/>
            <a:ext cx="2755900" cy="2384425"/>
            <a:chOff x="2601" y="2482"/>
            <a:chExt cx="1736" cy="1502"/>
          </a:xfrm>
        </p:grpSpPr>
        <p:sp>
          <p:nvSpPr>
            <p:cNvPr id="54295" name="AutoShape 23"/>
            <p:cNvSpPr>
              <a:spLocks noChangeArrowheads="1"/>
            </p:cNvSpPr>
            <p:nvPr/>
          </p:nvSpPr>
          <p:spPr bwMode="auto">
            <a:xfrm rot="1800000">
              <a:off x="2601" y="2482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800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00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54296" name="Rectangle 24"/>
            <p:cNvSpPr>
              <a:spLocks noChangeArrowheads="1"/>
            </p:cNvSpPr>
            <p:nvPr/>
          </p:nvSpPr>
          <p:spPr bwMode="auto">
            <a:xfrm>
              <a:off x="2868" y="2773"/>
              <a:ext cx="1207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Knowledge management software (KMS)</a:t>
              </a: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assists in the task of knowledge management</a:t>
              </a:r>
            </a:p>
          </p:txBody>
        </p:sp>
      </p:grpSp>
      <p:grpSp>
        <p:nvGrpSpPr>
          <p:cNvPr id="54297" name="Group 25"/>
          <p:cNvGrpSpPr>
            <a:grpSpLocks/>
          </p:cNvGrpSpPr>
          <p:nvPr/>
        </p:nvGrpSpPr>
        <p:grpSpPr bwMode="auto">
          <a:xfrm>
            <a:off x="2973388" y="1882775"/>
            <a:ext cx="2755900" cy="2384425"/>
            <a:chOff x="2248" y="1042"/>
            <a:chExt cx="1736" cy="1502"/>
          </a:xfrm>
        </p:grpSpPr>
        <p:sp>
          <p:nvSpPr>
            <p:cNvPr id="54298" name="AutoShape 26"/>
            <p:cNvSpPr>
              <a:spLocks noChangeArrowheads="1"/>
            </p:cNvSpPr>
            <p:nvPr/>
          </p:nvSpPr>
          <p:spPr bwMode="auto">
            <a:xfrm rot="1800000">
              <a:off x="2248" y="1042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808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54299" name="Rectangle 27"/>
            <p:cNvSpPr>
              <a:spLocks noChangeArrowheads="1"/>
            </p:cNvSpPr>
            <p:nvPr/>
          </p:nvSpPr>
          <p:spPr bwMode="auto">
            <a:xfrm>
              <a:off x="2541" y="1248"/>
              <a:ext cx="1079" cy="1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lang="en-US" sz="20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Artificial </a:t>
              </a:r>
              <a:br>
                <a:rPr lang="en-US" sz="20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2000" b="1" dirty="0">
                  <a:solidFill>
                    <a:srgbClr val="D9443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intelligence</a:t>
              </a: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/>
              </a:r>
              <a:b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is application of </a:t>
              </a:r>
              <a:b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human intelligence </a:t>
              </a:r>
              <a:b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to computers</a:t>
              </a:r>
            </a:p>
          </p:txBody>
        </p:sp>
      </p:grpSp>
      <p:grpSp>
        <p:nvGrpSpPr>
          <p:cNvPr id="54303" name="Group 31"/>
          <p:cNvGrpSpPr>
            <a:grpSpLocks/>
          </p:cNvGrpSpPr>
          <p:nvPr/>
        </p:nvGrpSpPr>
        <p:grpSpPr bwMode="auto">
          <a:xfrm>
            <a:off x="1754188" y="3940175"/>
            <a:ext cx="2755900" cy="2384425"/>
            <a:chOff x="1105" y="2482"/>
            <a:chExt cx="1736" cy="1502"/>
          </a:xfrm>
        </p:grpSpPr>
        <p:sp>
          <p:nvSpPr>
            <p:cNvPr id="54301" name="AutoShape 29"/>
            <p:cNvSpPr>
              <a:spLocks noChangeArrowheads="1"/>
            </p:cNvSpPr>
            <p:nvPr/>
          </p:nvSpPr>
          <p:spPr bwMode="auto">
            <a:xfrm rot="1800000">
              <a:off x="1105" y="2482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54302" name="Rectangle 30"/>
            <p:cNvSpPr>
              <a:spLocks noChangeArrowheads="1"/>
            </p:cNvSpPr>
            <p:nvPr/>
          </p:nvSpPr>
          <p:spPr bwMode="auto">
            <a:xfrm>
              <a:off x="1200" y="2688"/>
              <a:ext cx="1392" cy="1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Knowledge management</a:t>
              </a: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/>
              </a:r>
              <a:b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dirty="0">
                  <a:solidFill>
                    <a:srgbClr val="F5D2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is process by which enterprise collects, archives, indexes, and retrieves knowledge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5" autoUpdateAnimBg="0" advAuto="1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enterprise resource planning (ERP)</a:t>
            </a:r>
            <a:r>
              <a:rPr lang="en-US" dirty="0"/>
              <a:t>?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731 Fig. 14-18</a:t>
            </a:r>
          </a:p>
        </p:txBody>
      </p:sp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632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304800" y="1524000"/>
            <a:ext cx="3124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integrated software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coordinate activities of functional units</a:t>
            </a:r>
          </a:p>
        </p:txBody>
      </p:sp>
      <p:grpSp>
        <p:nvGrpSpPr>
          <p:cNvPr id="56348" name="Group 28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56349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Enterprise Resource Planning below Chapter 14</a:t>
              </a:r>
            </a:p>
          </p:txBody>
        </p:sp>
        <p:sp>
          <p:nvSpPr>
            <p:cNvPr id="5635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752600"/>
            <a:ext cx="5268186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  <p:bldP spid="56344" grpId="0" build="p" bldLvl="2" autoUpdateAnimBg="0" advAuto="3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content management system (CMS)</a:t>
            </a:r>
            <a:r>
              <a:rPr lang="en-US" dirty="0"/>
              <a:t>?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732 Fig. 14-19</a:t>
            </a:r>
          </a:p>
        </p:txBody>
      </p:sp>
      <p:grpSp>
        <p:nvGrpSpPr>
          <p:cNvPr id="6042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042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42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Combination of databases, software, and procedures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Organizes and allows access to documents and other files</a:t>
            </a:r>
          </a:p>
        </p:txBody>
      </p:sp>
      <p:pic>
        <p:nvPicPr>
          <p:cNvPr id="10" name="Picture 9" descr="CFig14-1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14600"/>
            <a:ext cx="5334000" cy="3885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24" grpId="0" build="p" bldLvl="2" autoUpdateAnimBg="0" advAuto="3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sz="3200" dirty="0"/>
              <a:t>What is an </a:t>
            </a:r>
            <a:r>
              <a:rPr lang="en-US" sz="3200" dirty="0">
                <a:solidFill>
                  <a:srgbClr val="D94439"/>
                </a:solidFill>
              </a:rPr>
              <a:t>enterprise</a:t>
            </a:r>
            <a:r>
              <a:rPr lang="en-US" sz="3200" dirty="0"/>
              <a:t>?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714</a:t>
            </a: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12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29" name="AutoShape 9"/>
          <p:cNvSpPr>
            <a:spLocks noChangeArrowheads="1"/>
          </p:cNvSpPr>
          <p:nvPr/>
        </p:nvSpPr>
        <p:spPr bwMode="auto">
          <a:xfrm>
            <a:off x="304800" y="1749425"/>
            <a:ext cx="4643438" cy="15748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Large organization such as multinational corporation, university, hospital, research laboratory, or government organization</a:t>
            </a:r>
          </a:p>
        </p:txBody>
      </p:sp>
      <p:sp>
        <p:nvSpPr>
          <p:cNvPr id="5130" name="AutoShape 10"/>
          <p:cNvSpPr>
            <a:spLocks noChangeArrowheads="1"/>
          </p:cNvSpPr>
          <p:nvPr/>
        </p:nvSpPr>
        <p:spPr bwMode="auto">
          <a:xfrm>
            <a:off x="2259013" y="3173413"/>
            <a:ext cx="4643437" cy="15748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Requires special computing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solutions because of its size</a:t>
            </a:r>
          </a:p>
        </p:txBody>
      </p:sp>
      <p:sp>
        <p:nvSpPr>
          <p:cNvPr id="5131" name="AutoShape 11"/>
          <p:cNvSpPr>
            <a:spLocks noChangeArrowheads="1"/>
          </p:cNvSpPr>
          <p:nvPr/>
        </p:nvSpPr>
        <p:spPr bwMode="auto">
          <a:xfrm>
            <a:off x="4349750" y="4597400"/>
            <a:ext cx="4643438" cy="15748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Enterprise computing</a:t>
            </a: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—use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of computers in networks that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encompass variety of operating systems, protocols, and network architectures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  <p:bldP spid="5129" grpId="0" animBg="1" autoUpdateAnimBg="0"/>
      <p:bldP spid="5130" grpId="0" animBg="1" autoUpdateAnimBg="0"/>
      <p:bldP spid="5131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portal</a:t>
            </a:r>
            <a:r>
              <a:rPr lang="en-US" dirty="0"/>
              <a:t>?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733 Fig. 14-20</a:t>
            </a:r>
          </a:p>
        </p:txBody>
      </p:sp>
      <p:grpSp>
        <p:nvGrpSpPr>
          <p:cNvPr id="6246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247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47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304800" y="1547813"/>
            <a:ext cx="4572000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Collection of links, content, and services presented on Web page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Designed to guide users to information they likely are to find interesting for a particular job function</a:t>
            </a:r>
          </a:p>
        </p:txBody>
      </p:sp>
      <p:pic>
        <p:nvPicPr>
          <p:cNvPr id="10" name="Picture 9" descr="CFig14-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057400"/>
            <a:ext cx="4222806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bldLvl="5" autoUpdateAnimBg="0" advAuto="1000"/>
      <p:bldP spid="62472" grpId="0" build="p" bldLvl="2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data warehouse</a:t>
            </a:r>
            <a:r>
              <a:rPr lang="en-US" dirty="0"/>
              <a:t>?</a:t>
            </a: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734 Fig. 14-21</a:t>
            </a:r>
          </a:p>
        </p:txBody>
      </p:sp>
      <p:grpSp>
        <p:nvGrpSpPr>
          <p:cNvPr id="6451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451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51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304800" y="1547813"/>
            <a:ext cx="38100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Huge database that stores data required to analyze historical and current transactions</a:t>
            </a:r>
          </a:p>
        </p:txBody>
      </p:sp>
      <p:pic>
        <p:nvPicPr>
          <p:cNvPr id="10" name="Picture 9" descr="CFig14-2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1828800"/>
            <a:ext cx="5111057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bldLvl="5" autoUpdateAnimBg="0" advAuto="1000"/>
      <p:bldP spid="64536" grpId="0" build="p" bldLvl="2" autoUpdateAnimBg="0" advAuto="3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extranet</a:t>
            </a:r>
            <a:r>
              <a:rPr lang="en-US" dirty="0"/>
              <a:t>?</a:t>
            </a:r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735</a:t>
            </a:r>
          </a:p>
        </p:txBody>
      </p:sp>
      <p:grpSp>
        <p:nvGrpSpPr>
          <p:cNvPr id="6656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656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56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570" name="AutoShape 10"/>
          <p:cNvSpPr>
            <a:spLocks noChangeArrowheads="1"/>
          </p:cNvSpPr>
          <p:nvPr/>
        </p:nvSpPr>
        <p:spPr bwMode="auto">
          <a:xfrm>
            <a:off x="457200" y="2438400"/>
            <a:ext cx="3656013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Portion of network that allows customers or suppliers to access parts of enterprise’s intranet</a:t>
            </a:r>
          </a:p>
        </p:txBody>
      </p:sp>
      <p:sp>
        <p:nvSpPr>
          <p:cNvPr id="66571" name="AutoShape 11"/>
          <p:cNvSpPr>
            <a:spLocks noChangeArrowheads="1"/>
          </p:cNvSpPr>
          <p:nvPr/>
        </p:nvSpPr>
        <p:spPr bwMode="auto">
          <a:xfrm>
            <a:off x="4648200" y="2438400"/>
            <a:ext cx="3748088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Replaces or supplements existing EDI systems</a:t>
            </a:r>
          </a:p>
        </p:txBody>
      </p: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5029200" y="3505200"/>
            <a:ext cx="3124200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EDI (electronic data interchange)</a:t>
            </a:r>
            <a:r>
              <a:rPr kumimoji="1" lang="en-US" sz="1600" b="1" dirty="0">
                <a:latin typeface="Times New Roman" pitchFamily="18" charset="0"/>
              </a:rPr>
              <a:t>—Set of standards that controls transfer of business data among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70" grpId="0" animBg="1" autoUpdateAnimBg="0"/>
      <p:bldP spid="66571" grpId="0" animBg="1" autoUpdateAnimBg="0"/>
      <p:bldP spid="66572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Web services</a:t>
            </a:r>
            <a:r>
              <a:rPr lang="en-US" dirty="0"/>
              <a:t>?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735 Fig. 14-22</a:t>
            </a:r>
          </a:p>
        </p:txBody>
      </p:sp>
      <p:grpSp>
        <p:nvGrpSpPr>
          <p:cNvPr id="6861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861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304800" y="1524000"/>
            <a:ext cx="3886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Technologies that allow businesses to create products and B2B (business-to-business) interactions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over the Internet</a:t>
            </a:r>
            <a:endParaRPr kumimoji="1" lang="en-US" sz="2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1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Web Services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14</a:t>
              </a:r>
            </a:p>
          </p:txBody>
        </p:sp>
        <p:sp>
          <p:nvSpPr>
            <p:cNvPr id="1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2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4678386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bldLvl="5" autoUpdateAnimBg="0" advAuto="1000"/>
      <p:bldP spid="68632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workflow</a:t>
            </a:r>
            <a:r>
              <a:rPr lang="en-US" dirty="0"/>
              <a:t>?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736</a:t>
            </a:r>
          </a:p>
        </p:txBody>
      </p:sp>
      <p:grpSp>
        <p:nvGrpSpPr>
          <p:cNvPr id="7066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066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66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04800" y="1547813"/>
            <a:ext cx="3886200" cy="34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Steps involved in completing project or business process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Workflow application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a program that tracks process from start to finish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 bldLvl="5" autoUpdateAnimBg="0" advAuto="1000"/>
      <p:bldP spid="70664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Enterprise-Wide Technologies and Methodologies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virtual private network (VPN)</a:t>
            </a:r>
            <a:r>
              <a:rPr lang="en-US" dirty="0"/>
              <a:t>?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736 Fig. 14-23</a:t>
            </a:r>
          </a:p>
        </p:txBody>
      </p:sp>
      <p:grpSp>
        <p:nvGrpSpPr>
          <p:cNvPr id="7270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271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71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Provides secure connection for user connecting to company network server using Internet</a:t>
            </a:r>
          </a:p>
        </p:txBody>
      </p:sp>
      <p:pic>
        <p:nvPicPr>
          <p:cNvPr id="10" name="Picture 9" descr="CFig14-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8763000" cy="3114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5" autoUpdateAnimBg="0" advAuto="1000"/>
      <p:bldP spid="72712" grpId="0" build="p" bldLvl="2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rgbClr val="D94439"/>
                </a:solidFill>
              </a:rPr>
              <a:t>e-retail</a:t>
            </a:r>
            <a:r>
              <a:rPr lang="en-US" dirty="0"/>
              <a:t>?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737 - 738</a:t>
            </a:r>
          </a:p>
        </p:txBody>
      </p:sp>
      <p:grpSp>
        <p:nvGrpSpPr>
          <p:cNvPr id="7475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475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5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2743200" y="3771900"/>
            <a:ext cx="3390900" cy="17145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 smtClean="0">
                <a:solidFill>
                  <a:srgbClr val="FFFFCC"/>
                </a:solidFill>
                <a:latin typeface="Times New Roman" pitchFamily="18" charset="0"/>
              </a:rPr>
              <a:t>Transaction and financial data</a:t>
            </a:r>
            <a:br>
              <a:rPr kumimoji="1" lang="en-US" sz="1800" b="1" dirty="0" smtClean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 dirty="0" smtClean="0">
                <a:solidFill>
                  <a:srgbClr val="FFFFCC"/>
                </a:solidFill>
                <a:latin typeface="Times New Roman" pitchFamily="18" charset="0"/>
              </a:rPr>
              <a:t>are verified electronically</a:t>
            </a:r>
            <a:endParaRPr kumimoji="1" lang="en-US" sz="1800" b="1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4610100" y="2057400"/>
            <a:ext cx="3390900" cy="17145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Also called</a:t>
            </a:r>
            <a:r>
              <a:rPr kumimoji="1" lang="en-US" sz="20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e-tail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1219200" y="2057400"/>
            <a:ext cx="3390900" cy="17145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Retailers use Web to sell products and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  <p:bldP spid="74763" grpId="0" animBg="1" autoUpdateAnimBg="0"/>
      <p:bldP spid="74762" grpId="0" animBg="1" autoUpdateAnimBg="0"/>
      <p:bldP spid="74764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613775" cy="806450"/>
          </a:xfrm>
        </p:spPr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online banking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D94439"/>
                </a:solidFill>
              </a:rPr>
              <a:t>online trading</a:t>
            </a:r>
            <a:r>
              <a:rPr lang="en-US" dirty="0"/>
              <a:t>?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738</a:t>
            </a:r>
          </a:p>
        </p:txBody>
      </p:sp>
      <p:grpSp>
        <p:nvGrpSpPr>
          <p:cNvPr id="7680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680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680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304800" y="1547813"/>
            <a:ext cx="7391400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Online banking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allows users to pay bills and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view their bank accounts and statements from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their computers</a:t>
            </a:r>
          </a:p>
        </p:txBody>
      </p:sp>
      <p:sp>
        <p:nvSpPr>
          <p:cNvPr id="76812" name="Rectangle 12"/>
          <p:cNvSpPr>
            <a:spLocks noChangeArrowheads="1"/>
          </p:cNvSpPr>
          <p:nvPr/>
        </p:nvSpPr>
        <p:spPr bwMode="auto">
          <a:xfrm>
            <a:off x="304800" y="2819400"/>
            <a:ext cx="7620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Online trading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allows users to invest without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using broker, often with a lower transaction fee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09" grpId="0" build="p" bldLvl="2" autoUpdateAnimBg="0" advAuto="3000"/>
      <p:bldP spid="76812" grpId="0" build="p" bldLvl="2" autoUpdateAnimBg="0" advAuto="3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966787"/>
          </a:xfrm>
        </p:spPr>
        <p:txBody>
          <a:bodyPr/>
          <a:lstStyle/>
          <a:p>
            <a:pPr marL="0" indent="0"/>
            <a:r>
              <a:rPr lang="en-US" dirty="0"/>
              <a:t>What entertainment, media, and travel services are on the Web?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738 - 739 Fig. 14-25</a:t>
            </a:r>
          </a:p>
        </p:txBody>
      </p:sp>
      <p:grpSp>
        <p:nvGrpSpPr>
          <p:cNvPr id="7885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885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304800" y="1981200"/>
            <a:ext cx="3581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Music, videos, news, sporting events, and games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Airline, hotel, and car reservations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338138" y="4062413"/>
            <a:ext cx="3548062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 dirty="0">
                <a:solidFill>
                  <a:srgbClr val="D94439"/>
                </a:solidFill>
                <a:latin typeface="Times New Roman" pitchFamily="18" charset="0"/>
              </a:rPr>
              <a:t>Shopping bot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—searches for best price on product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or service</a:t>
            </a:r>
          </a:p>
        </p:txBody>
      </p:sp>
      <p:pic>
        <p:nvPicPr>
          <p:cNvPr id="11" name="Picture 10" descr="CFig14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52600"/>
            <a:ext cx="4448763" cy="4053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5" autoUpdateAnimBg="0" advAuto="1000"/>
      <p:bldP spid="78856" grpId="0" build="p" bldLvl="3" autoUpdateAnimBg="0" advAuto="3000"/>
      <p:bldP spid="78858" grpId="0" build="p" bldLvl="3" autoUpdateAnimBg="0" advAuto="3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123907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Video: </a:t>
            </a:r>
            <a:r>
              <a:rPr lang="en-US" dirty="0" smtClean="0"/>
              <a:t>New Edge 2.0: Virtually Face to Face</a:t>
            </a:r>
            <a:endParaRPr lang="en-US" dirty="0"/>
          </a:p>
        </p:txBody>
      </p:sp>
      <p:grpSp>
        <p:nvGrpSpPr>
          <p:cNvPr id="123908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123909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910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3911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123912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</p:spPr>
        </p:pic>
        <p:pic>
          <p:nvPicPr>
            <p:cNvPr id="123913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</p:spPr>
        </p:pic>
      </p:grpSp>
      <p:grpSp>
        <p:nvGrpSpPr>
          <p:cNvPr id="123914" name="Group 10"/>
          <p:cNvGrpSpPr>
            <a:grpSpLocks/>
          </p:cNvGrpSpPr>
          <p:nvPr/>
        </p:nvGrpSpPr>
        <p:grpSpPr bwMode="auto">
          <a:xfrm>
            <a:off x="3429001" y="3429001"/>
            <a:ext cx="2897188" cy="1985963"/>
            <a:chOff x="2160" y="2160"/>
            <a:chExt cx="1825" cy="1251"/>
          </a:xfrm>
        </p:grpSpPr>
        <p:sp>
          <p:nvSpPr>
            <p:cNvPr id="123915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916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82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5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10600" cy="1423987"/>
          </a:xfrm>
        </p:spPr>
        <p:txBody>
          <a:bodyPr/>
          <a:lstStyle/>
          <a:p>
            <a:r>
              <a:rPr lang="en-US" dirty="0"/>
              <a:t>How does information flow within an enterprise?</a:t>
            </a:r>
          </a:p>
          <a:p>
            <a:pPr>
              <a:buClr>
                <a:srgbClr val="000099"/>
              </a:buClr>
              <a:buFont typeface="Wingdings" pitchFamily="2" charset="2"/>
              <a:buChar char="Ø"/>
            </a:pPr>
            <a:r>
              <a:rPr lang="en-US" sz="2400" dirty="0"/>
              <a:t>Enterprise manages large amounts of information over an extensive geographical area and disparate groups of people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714 Fig. 14-1</a:t>
            </a:r>
          </a:p>
        </p:txBody>
      </p: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4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0800"/>
            <a:ext cx="7543800" cy="321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sz="2600" dirty="0"/>
              <a:t>What health-related information can you find on the Web?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739 - 740 Fig. 14-26</a:t>
            </a:r>
          </a:p>
        </p:txBody>
      </p:sp>
      <p:grpSp>
        <p:nvGrpSpPr>
          <p:cNvPr id="8090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090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090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304800" y="1524000"/>
            <a:ext cx="883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Medical, fitness, nutrition, and exercise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Databases of doctors and dentists, chat rooms, online pharmacies</a:t>
            </a:r>
          </a:p>
        </p:txBody>
      </p:sp>
      <p:pic>
        <p:nvPicPr>
          <p:cNvPr id="10" name="Picture 9" descr="CFig14-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8400"/>
            <a:ext cx="4343400" cy="392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bldLvl="5" autoUpdateAnimBg="0" advAuto="1000"/>
      <p:bldP spid="80920" grpId="0" build="p" bldLvl="2" autoUpdateAnimBg="0" advAuto="300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enterprise hardware</a:t>
            </a:r>
            <a:r>
              <a:rPr lang="en-US" dirty="0"/>
              <a:t>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741</a:t>
            </a:r>
          </a:p>
        </p:txBody>
      </p:sp>
      <p:grpSp>
        <p:nvGrpSpPr>
          <p:cNvPr id="8294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95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95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1392238" y="1828800"/>
            <a:ext cx="2011362" cy="26670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91440" rIns="0" bIns="0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Allows large organizations to manage </a:t>
            </a:r>
            <a:b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 store data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565525" y="1828800"/>
            <a:ext cx="2011363" cy="2667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tIns="91440"/>
          <a:lstStyle/>
          <a:p>
            <a:pPr algn="ctr"/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Often includes levels of redundancy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5740400" y="1828800"/>
            <a:ext cx="2011363" cy="26670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</p:spPr>
        <p:txBody>
          <a:bodyPr tIns="91440"/>
          <a:lstStyle/>
          <a:p>
            <a:pPr algn="ctr"/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One goal is </a:t>
            </a:r>
            <a:b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to maintain high level of availability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3565525" y="3733800"/>
            <a:ext cx="2011363" cy="2011363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  <a:t>Redundancy</a:t>
            </a:r>
            <a:b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  <a:t>if one piece breaks, another part can assume tasks</a:t>
            </a: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5751513" y="3733800"/>
            <a:ext cx="2011362" cy="2011363"/>
          </a:xfrm>
          <a:prstGeom prst="ellipse">
            <a:avLst/>
          </a:prstGeom>
          <a:solidFill>
            <a:schemeClr val="hlink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  <a:t>Availability</a:t>
            </a:r>
            <a:b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FFFFCC"/>
                </a:solidFill>
                <a:latin typeface="Times New Roman" pitchFamily="18" charset="0"/>
              </a:rPr>
              <a:t>how often hardware is online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53" grpId="0" animBg="1" autoUpdateAnimBg="0"/>
      <p:bldP spid="82954" grpId="0" animBg="1" autoUpdateAnimBg="0"/>
      <p:bldP spid="82955" grpId="0" animBg="1" autoUpdateAnimBg="0"/>
      <p:bldP spid="82956" grpId="0" animBg="1" autoUpdateAnimBg="0"/>
      <p:bldP spid="8295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RAID</a:t>
            </a:r>
            <a:r>
              <a:rPr lang="en-US" dirty="0"/>
              <a:t>?</a:t>
            </a: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741 Fig. 14-27</a:t>
            </a:r>
          </a:p>
        </p:txBody>
      </p:sp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499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99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Redundant array of independent disks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Group of two or more integrated hard disks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More reliable than traditional hard disks</a:t>
            </a:r>
          </a:p>
        </p:txBody>
      </p: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RAID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14</a:t>
              </a:r>
            </a:p>
          </p:txBody>
        </p:sp>
        <p:sp>
          <p:nvSpPr>
            <p:cNvPr id="1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2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048000"/>
            <a:ext cx="4038600" cy="331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0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5" autoUpdateAnimBg="0" advAuto="1000"/>
      <p:bldP spid="85000" grpId="0" build="p" bldLvl="2" autoUpdateAnimBg="0" advAuto="3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r>
              <a:rPr lang="en-US" dirty="0"/>
              <a:t>How does a RAID system work?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52400" y="64770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741 Fig. 14-28</a:t>
            </a:r>
          </a:p>
        </p:txBody>
      </p:sp>
      <p:grpSp>
        <p:nvGrpSpPr>
          <p:cNvPr id="8704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704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04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304800" y="1547813"/>
            <a:ext cx="2819400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Mirroring—writes data on two disks at same time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304800" y="3733800"/>
            <a:ext cx="2819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Striping—splits data across multiple disks</a:t>
            </a: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333375" y="3071813"/>
            <a:ext cx="279082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Enhances reliability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320675" y="5257800"/>
            <a:ext cx="280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Improves access time</a:t>
            </a:r>
          </a:p>
        </p:txBody>
      </p: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0" y="4876800"/>
            <a:ext cx="1981200" cy="1295400"/>
            <a:chOff x="0" y="3120"/>
            <a:chExt cx="1248" cy="816"/>
          </a:xfrm>
        </p:grpSpPr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0" y="3552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/>
              </a:r>
              <a:b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Click Web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RAID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14</a:t>
              </a:r>
            </a:p>
          </p:txBody>
        </p:sp>
        <p:sp>
          <p:nvSpPr>
            <p:cNvPr id="1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120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6" name="Picture 15" descr="CFig14-2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28800"/>
            <a:ext cx="5580846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7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bldLvl="5" autoUpdateAnimBg="0" advAuto="1000"/>
      <p:bldP spid="87048" grpId="0" build="p" bldLvl="3" autoUpdateAnimBg="0" advAuto="3000"/>
      <p:bldP spid="87051" grpId="0" build="p" bldLvl="3" autoUpdateAnimBg="0" advAuto="3000"/>
      <p:bldP spid="87052" grpId="0" build="p" bldLvl="3" autoUpdateAnimBg="0" advAuto="3000"/>
      <p:bldP spid="87053" grpId="0" build="p" bldLvl="3" autoUpdateAnimBg="0" advAuto="3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network attached storage (NAS)</a:t>
            </a:r>
            <a:r>
              <a:rPr lang="en-US" dirty="0"/>
              <a:t>?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742 Fig. 14-29</a:t>
            </a:r>
          </a:p>
        </p:txBody>
      </p:sp>
      <p:grpSp>
        <p:nvGrpSpPr>
          <p:cNvPr id="8909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909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09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304800" y="1524000"/>
            <a:ext cx="4724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Server that provides storage to users and information systems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304800" y="2743200"/>
            <a:ext cx="4724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Storage area network (SAN)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a high-speed network that provides storage to other servers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which it is attached</a:t>
            </a:r>
          </a:p>
        </p:txBody>
      </p:sp>
      <p:grpSp>
        <p:nvGrpSpPr>
          <p:cNvPr id="89117" name="Group 29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89118" name="Rectangle 3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NAS and SAN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14</a:t>
              </a:r>
            </a:p>
          </p:txBody>
        </p:sp>
        <p:sp>
          <p:nvSpPr>
            <p:cNvPr id="8911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 descr="CFig14-2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52600"/>
            <a:ext cx="4500029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5" autoUpdateAnimBg="0" advAuto="1000"/>
      <p:bldP spid="89112" grpId="0" build="p" bldLvl="2" autoUpdateAnimBg="0" advAuto="3000"/>
      <p:bldP spid="89114" grpId="0" build="p" bldLvl="2" autoUpdateAnimBg="0" advAuto="4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enterprise storage system</a:t>
            </a:r>
            <a:r>
              <a:rPr lang="en-US" dirty="0"/>
              <a:t>?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743 - 744 Fig. 14-30</a:t>
            </a:r>
          </a:p>
        </p:txBody>
      </p:sp>
      <p:grpSp>
        <p:nvGrpSpPr>
          <p:cNvPr id="9114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114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114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304800" y="1524000"/>
            <a:ext cx="8839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Strategy that focuses on storage availability, protection, organization, and backup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Uses combination of </a:t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techniques</a:t>
            </a:r>
          </a:p>
        </p:txBody>
      </p: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323850" y="3048000"/>
            <a:ext cx="40957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dirty="0" smtClean="0">
                <a:solidFill>
                  <a:schemeClr val="bg2"/>
                </a:solidFill>
                <a:latin typeface="Times New Roman" pitchFamily="18" charset="0"/>
              </a:rPr>
              <a:t>CD </a:t>
            </a: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server, or 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 smtClean="0">
                <a:solidFill>
                  <a:schemeClr val="bg2"/>
                </a:solidFill>
                <a:latin typeface="Times New Roman" pitchFamily="18" charset="0"/>
              </a:rPr>
              <a:t>DVD </a:t>
            </a: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server, holds 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hundreds of </a:t>
            </a:r>
            <a:r>
              <a:rPr kumimoji="1" lang="en-US" sz="2000" dirty="0" smtClean="0">
                <a:solidFill>
                  <a:schemeClr val="bg2"/>
                </a:solidFill>
                <a:latin typeface="Times New Roman" pitchFamily="18" charset="0"/>
              </a:rPr>
              <a:t>CDs </a:t>
            </a:r>
            <a: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  <a:t>or </a:t>
            </a:r>
            <a:br>
              <a:rPr kumimoji="1" lang="en-US" sz="20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dirty="0" smtClean="0">
                <a:solidFill>
                  <a:schemeClr val="bg2"/>
                </a:solidFill>
                <a:latin typeface="Times New Roman" pitchFamily="18" charset="0"/>
              </a:rPr>
              <a:t>DVDs</a:t>
            </a:r>
            <a:endParaRPr kumimoji="1" lang="en-US" sz="200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pic>
        <p:nvPicPr>
          <p:cNvPr id="11" name="Picture 10" descr="CFig14-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133600"/>
            <a:ext cx="36576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5" autoUpdateAnimBg="0" advAuto="1000"/>
      <p:bldP spid="91144" grpId="0" build="p" bldLvl="3" autoUpdateAnimBg="0" advAuto="3000"/>
      <p:bldP spid="91146" grpId="0" build="p" bldLvl="3" autoUpdateAnimBg="0" advAuto="3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blade server</a:t>
            </a:r>
            <a:r>
              <a:rPr lang="en-US" dirty="0"/>
              <a:t>?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744 Fig. 14-31</a:t>
            </a:r>
          </a:p>
        </p:txBody>
      </p:sp>
      <p:grpSp>
        <p:nvGrpSpPr>
          <p:cNvPr id="9318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319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Sometimes called ultradense server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Complete server on single card, or </a:t>
            </a:r>
            <a:r>
              <a:rPr kumimoji="1" lang="en-US" b="1" dirty="0">
                <a:solidFill>
                  <a:schemeClr val="bg2"/>
                </a:solidFill>
                <a:latin typeface="Times New Roman" pitchFamily="18" charset="0"/>
              </a:rPr>
              <a:t>blade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, rather than system unit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Saves space, requires less maintenance, uses less energy, generates less heat, and is easily replaced or upgraded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Blade server chassis holds many blades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Blade Servers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/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14</a:t>
              </a:r>
            </a:p>
          </p:txBody>
        </p:sp>
        <p:sp>
          <p:nvSpPr>
            <p:cNvPr id="1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3" name="Picture 12" descr="CFig14-3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962400"/>
            <a:ext cx="3712542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3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5" autoUpdateAnimBg="0" advAuto="1000"/>
      <p:bldP spid="93192" grpId="0" build="p" bldLvl="2" autoUpdateAnimBg="0" advAuto="3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thin client</a:t>
            </a:r>
            <a:r>
              <a:rPr lang="en-US" dirty="0"/>
              <a:t>?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744 Fig. 14-32</a:t>
            </a:r>
          </a:p>
        </p:txBody>
      </p:sp>
      <p:grpSp>
        <p:nvGrpSpPr>
          <p:cNvPr id="11878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879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79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304800" y="1547813"/>
            <a:ext cx="4648200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Small terminal-like computers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Mostly rely on a server for data storage and processing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Lack many components typically seen on a personal computer</a:t>
            </a:r>
          </a:p>
        </p:txBody>
      </p:sp>
      <p:pic>
        <p:nvPicPr>
          <p:cNvPr id="10" name="Picture 9" descr="CFig14-3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19200"/>
            <a:ext cx="2904365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8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8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build="p" bldLvl="5" autoUpdateAnimBg="0" advAuto="1000"/>
      <p:bldP spid="118792" grpId="0" build="p" bldLvl="2" autoUpdateAnimBg="0" advAuto="3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high-availability systems</a:t>
            </a:r>
            <a:r>
              <a:rPr lang="en-US" dirty="0"/>
              <a:t>?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745</a:t>
            </a:r>
          </a:p>
        </p:txBody>
      </p:sp>
      <p:grpSp>
        <p:nvGrpSpPr>
          <p:cNvPr id="9523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523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523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5241" name="AutoShape 9"/>
          <p:cNvSpPr>
            <a:spLocks noChangeArrowheads="1"/>
          </p:cNvSpPr>
          <p:nvPr/>
        </p:nvSpPr>
        <p:spPr bwMode="auto">
          <a:xfrm>
            <a:off x="282575" y="1905000"/>
            <a:ext cx="2676525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0" anchorCtr="1"/>
          <a:lstStyle/>
          <a:p>
            <a:pPr algn="ctr"/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Availability (uptime) 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of at least 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99 percent</a:t>
            </a:r>
          </a:p>
        </p:txBody>
      </p:sp>
      <p:sp>
        <p:nvSpPr>
          <p:cNvPr id="95242" name="AutoShape 10"/>
          <p:cNvSpPr>
            <a:spLocks noChangeArrowheads="1"/>
          </p:cNvSpPr>
          <p:nvPr/>
        </p:nvSpPr>
        <p:spPr bwMode="auto">
          <a:xfrm>
            <a:off x="3194050" y="1905000"/>
            <a:ext cx="2743200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0" anchorCtr="1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Often includes 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hot-swapping</a:t>
            </a: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3475038" y="3200400"/>
            <a:ext cx="2174875" cy="1752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latin typeface="Times New Roman" pitchFamily="18" charset="0"/>
              </a:rPr>
              <a:t>Hot-swapping</a:t>
            </a:r>
            <a:r>
              <a:rPr kumimoji="1" lang="en-US" sz="1600" b="1" dirty="0">
                <a:solidFill>
                  <a:schemeClr val="bg1"/>
                </a:solidFill>
                <a:latin typeface="Times New Roman" pitchFamily="18" charset="0"/>
              </a:rPr>
              <a:t/>
            </a:r>
            <a:br>
              <a:rPr kumimoji="1" lang="en-US" sz="1600" b="1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allows components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to be replaced while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rest of system continues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to perform tasks</a:t>
            </a:r>
          </a:p>
        </p:txBody>
      </p:sp>
      <p:sp>
        <p:nvSpPr>
          <p:cNvPr id="95245" name="AutoShape 13"/>
          <p:cNvSpPr>
            <a:spLocks noChangeArrowheads="1"/>
          </p:cNvSpPr>
          <p:nvPr/>
        </p:nvSpPr>
        <p:spPr bwMode="auto">
          <a:xfrm>
            <a:off x="6172200" y="1905000"/>
            <a:ext cx="2743200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0" anchorCtr="1"/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May include redundant components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6511925" y="3200400"/>
            <a:ext cx="2174875" cy="1752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/>
            <a:r>
              <a:rPr kumimoji="1" lang="en-US" sz="1600" b="1" dirty="0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Redundant component</a:t>
            </a:r>
            <a:r>
              <a:rPr kumimoji="1" lang="en-US" sz="1600" b="1" dirty="0">
                <a:solidFill>
                  <a:schemeClr val="bg1"/>
                </a:solidFill>
                <a:latin typeface="Times New Roman" pitchFamily="18" charset="0"/>
              </a:rPr>
              <a:t/>
            </a:r>
            <a:br>
              <a:rPr kumimoji="1" lang="en-US" sz="1600" b="1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takes over task of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similar component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that fails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bldLvl="5" autoUpdateAnimBg="0" advAuto="1000"/>
      <p:bldP spid="95241" grpId="0" animBg="1" autoUpdateAnimBg="0"/>
      <p:bldP spid="95242" grpId="0" animBg="1" autoUpdateAnimBg="0"/>
      <p:bldP spid="95243" grpId="0" animBg="1" autoUpdateAnimBg="0"/>
      <p:bldP spid="95245" grpId="0" animBg="1" autoUpdateAnimBg="0"/>
      <p:bldP spid="95246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Hardware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scalability</a:t>
            </a:r>
            <a:r>
              <a:rPr lang="en-US" dirty="0"/>
              <a:t> and </a:t>
            </a:r>
            <a:r>
              <a:rPr lang="en-US" dirty="0">
                <a:solidFill>
                  <a:srgbClr val="D94439"/>
                </a:solidFill>
              </a:rPr>
              <a:t>interoperability</a:t>
            </a:r>
            <a:r>
              <a:rPr lang="en-US" dirty="0"/>
              <a:t>?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745 - 746</a:t>
            </a:r>
          </a:p>
        </p:txBody>
      </p:sp>
      <p:grpSp>
        <p:nvGrpSpPr>
          <p:cNvPr id="9728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728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728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7289" name="AutoShape 9"/>
          <p:cNvSpPr>
            <a:spLocks noChangeArrowheads="1"/>
          </p:cNvSpPr>
          <p:nvPr/>
        </p:nvSpPr>
        <p:spPr bwMode="auto">
          <a:xfrm rot="-10800000">
            <a:off x="457200" y="1676400"/>
            <a:ext cx="4038600" cy="2324100"/>
          </a:xfrm>
          <a:custGeom>
            <a:avLst/>
            <a:gdLst>
              <a:gd name="G0" fmla="+- 1947 0 0"/>
              <a:gd name="G1" fmla="+- 21600 0 1947"/>
              <a:gd name="G2" fmla="*/ 1947 1 2"/>
              <a:gd name="G3" fmla="+- 21600 0 G2"/>
              <a:gd name="G4" fmla="+/ 1947 21600 2"/>
              <a:gd name="G5" fmla="+/ G1 0 2"/>
              <a:gd name="G6" fmla="*/ 21600 21600 1947"/>
              <a:gd name="G7" fmla="*/ G6 1 2"/>
              <a:gd name="G8" fmla="+- 21600 0 G7"/>
              <a:gd name="G9" fmla="*/ 21600 1 2"/>
              <a:gd name="G10" fmla="+- 1947 0 G9"/>
              <a:gd name="G11" fmla="?: G10 G8 0"/>
              <a:gd name="G12" fmla="?: G10 G7 21600"/>
              <a:gd name="T0" fmla="*/ 20626 w 21600"/>
              <a:gd name="T1" fmla="*/ 10800 h 21600"/>
              <a:gd name="T2" fmla="*/ 10800 w 21600"/>
              <a:gd name="T3" fmla="*/ 21600 h 21600"/>
              <a:gd name="T4" fmla="*/ 974 w 21600"/>
              <a:gd name="T5" fmla="*/ 10800 h 21600"/>
              <a:gd name="T6" fmla="*/ 10800 w 21600"/>
              <a:gd name="T7" fmla="*/ 0 h 21600"/>
              <a:gd name="T8" fmla="*/ 2774 w 21600"/>
              <a:gd name="T9" fmla="*/ 2774 h 21600"/>
              <a:gd name="T10" fmla="*/ 18826 w 21600"/>
              <a:gd name="T11" fmla="*/ 1882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947" y="21600"/>
                </a:lnTo>
                <a:lnTo>
                  <a:pt x="196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3366"/>
          </a:soli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Flat3" dir="r"/>
          </a:scene3d>
          <a:sp3d extrusionH="125400" prstMaterial="legacyMetal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rot="10800000" lIns="0" tIns="0" rIns="0" bIns="0" anchor="ctr" anchorCtr="1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33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Scalability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is measure of how well computer </a:t>
            </a:r>
            <a:r>
              <a:rPr kumimoji="1" lang="en-US" sz="1800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hardware, software, </a:t>
            </a: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information system can grow to meet increasing needs</a:t>
            </a:r>
          </a:p>
        </p:txBody>
      </p:sp>
      <p:sp>
        <p:nvSpPr>
          <p:cNvPr id="97292" name="AutoShape 12"/>
          <p:cNvSpPr>
            <a:spLocks noChangeArrowheads="1"/>
          </p:cNvSpPr>
          <p:nvPr/>
        </p:nvSpPr>
        <p:spPr bwMode="auto">
          <a:xfrm rot="-10800000">
            <a:off x="4800600" y="1676400"/>
            <a:ext cx="4038600" cy="2324100"/>
          </a:xfrm>
          <a:custGeom>
            <a:avLst/>
            <a:gdLst>
              <a:gd name="G0" fmla="+- 1947 0 0"/>
              <a:gd name="G1" fmla="+- 21600 0 1947"/>
              <a:gd name="G2" fmla="*/ 1947 1 2"/>
              <a:gd name="G3" fmla="+- 21600 0 G2"/>
              <a:gd name="G4" fmla="+/ 1947 21600 2"/>
              <a:gd name="G5" fmla="+/ G1 0 2"/>
              <a:gd name="G6" fmla="*/ 21600 21600 1947"/>
              <a:gd name="G7" fmla="*/ G6 1 2"/>
              <a:gd name="G8" fmla="+- 21600 0 G7"/>
              <a:gd name="G9" fmla="*/ 21600 1 2"/>
              <a:gd name="G10" fmla="+- 1947 0 G9"/>
              <a:gd name="G11" fmla="?: G10 G8 0"/>
              <a:gd name="G12" fmla="?: G10 G7 21600"/>
              <a:gd name="T0" fmla="*/ 20626 w 21600"/>
              <a:gd name="T1" fmla="*/ 10800 h 21600"/>
              <a:gd name="T2" fmla="*/ 10800 w 21600"/>
              <a:gd name="T3" fmla="*/ 21600 h 21600"/>
              <a:gd name="T4" fmla="*/ 974 w 21600"/>
              <a:gd name="T5" fmla="*/ 10800 h 21600"/>
              <a:gd name="T6" fmla="*/ 10800 w 21600"/>
              <a:gd name="T7" fmla="*/ 0 h 21600"/>
              <a:gd name="T8" fmla="*/ 2774 w 21600"/>
              <a:gd name="T9" fmla="*/ 2774 h 21600"/>
              <a:gd name="T10" fmla="*/ 18826 w 21600"/>
              <a:gd name="T11" fmla="*/ 1882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947" y="21600"/>
                </a:lnTo>
                <a:lnTo>
                  <a:pt x="1965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993366"/>
          </a:soli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Flat3" dir="r"/>
          </a:scene3d>
          <a:sp3d extrusionH="125400" prstMaterial="legacyMetal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rot="10800000" lIns="0" tIns="0" rIns="0" bIns="0" anchor="ctr" anchorCtr="1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33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Interoperability</a:t>
            </a: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is ability to share information with other information systems within enterprise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2286000" y="3771900"/>
            <a:ext cx="152400" cy="4572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endParaRPr lang="en-US" dirty="0"/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1371600" y="4000500"/>
            <a:ext cx="2057400" cy="11049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Flat3" dir="r"/>
          </a:scene3d>
          <a:sp3d extrusionH="125400" prstMaterial="legacyMetal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lIns="0" tIns="0" rIns="0" bIns="0" anchor="ctr" anchorCtr="1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Adding hardware </a:t>
            </a:r>
            <a:b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is often easiest </a:t>
            </a:r>
            <a:b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method to grow</a:t>
            </a: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6705600" y="3810000"/>
            <a:ext cx="152400" cy="4572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"/>
            <a:lightRig rig="legacyFlat3" dir="r"/>
          </a:scene3d>
          <a:sp3d extrusionH="1254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endParaRPr lang="en-US" dirty="0"/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5791200" y="4000500"/>
            <a:ext cx="2057400" cy="1104900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Flat3" dir="r"/>
          </a:scene3d>
          <a:sp3d extrusionH="125400" prstMaterial="legacyMetal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lIns="0" tIns="0" rIns="0" bIns="0" anchor="ctr" anchorCtr="1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System that shares information easily </a:t>
            </a:r>
            <a:b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is said to be open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7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0"/>
                            </p:stCondLst>
                            <p:childTnLst>
                              <p:par>
                                <p:cTn id="28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7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7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 animBg="1" autoUpdateAnimBg="0"/>
      <p:bldP spid="97292" grpId="0" animBg="1" autoUpdateAnimBg="0"/>
      <p:bldP spid="97295" grpId="0" animBg="1"/>
      <p:bldP spid="97293" grpId="0" animBg="1" autoUpdateAnimBg="0"/>
      <p:bldP spid="97296" grpId="0" animBg="1"/>
      <p:bldP spid="9729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How are enterprises organized?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716 - 717 Fig. 14-2</a:t>
            </a:r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304800" y="1524000"/>
            <a:ext cx="8458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Most are organized in a hierarchy</a:t>
            </a:r>
          </a:p>
        </p:txBody>
      </p:sp>
      <p:pic>
        <p:nvPicPr>
          <p:cNvPr id="10" name="Picture 9" descr="CFig14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57400"/>
            <a:ext cx="67056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P spid="9224" grpId="0" build="p" bldLvl="2" autoUpdateAnimBg="0" advAuto="300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Procedures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the five types of backups?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747 Fig. 14-33 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933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933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14-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8006686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5" autoUpdateAnimBg="0" advAuto="100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Procedures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a backup procedure</a:t>
            </a:r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746 - 747 Fig. 14-34 </a:t>
            </a:r>
          </a:p>
        </p:txBody>
      </p:sp>
      <p:grpSp>
        <p:nvGrpSpPr>
          <p:cNvPr id="101381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138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138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304800" y="1524000"/>
            <a:ext cx="3505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Regular plan of copying and storing data and program 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Can use combination of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full backups and differential or incremental backups</a:t>
            </a:r>
          </a:p>
        </p:txBody>
      </p:sp>
      <p:pic>
        <p:nvPicPr>
          <p:cNvPr id="10" name="Picture 9" descr="CFig14-3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76400"/>
            <a:ext cx="4572000" cy="416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 bldLvl="5" autoUpdateAnimBg="0" advAuto="1000"/>
      <p:bldP spid="101385" grpId="0" build="p" bldLvl="2" autoUpdateAnimBg="0" advAuto="300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Procedures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disaster recovery plan</a:t>
            </a:r>
            <a:r>
              <a:rPr lang="en-US" dirty="0"/>
              <a:t>?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747 - 749</a:t>
            </a:r>
          </a:p>
        </p:txBody>
      </p:sp>
      <p:grpSp>
        <p:nvGrpSpPr>
          <p:cNvPr id="10342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343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43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3449" name="Rectangle 25"/>
          <p:cNvSpPr>
            <a:spLocks noChangeArrowheads="1"/>
          </p:cNvSpPr>
          <p:nvPr/>
        </p:nvSpPr>
        <p:spPr bwMode="auto">
          <a:xfrm>
            <a:off x="304800" y="1547813"/>
            <a:ext cx="8585200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Written plan for restoring computer operations in event of disaster</a:t>
            </a:r>
          </a:p>
        </p:txBody>
      </p:sp>
      <p:grpSp>
        <p:nvGrpSpPr>
          <p:cNvPr id="103464" name="Group 40"/>
          <p:cNvGrpSpPr>
            <a:grpSpLocks/>
          </p:cNvGrpSpPr>
          <p:nvPr/>
        </p:nvGrpSpPr>
        <p:grpSpPr bwMode="auto">
          <a:xfrm>
            <a:off x="2986088" y="4040188"/>
            <a:ext cx="2405062" cy="2079625"/>
            <a:chOff x="1824" y="2499"/>
            <a:chExt cx="1515" cy="1310"/>
          </a:xfrm>
        </p:grpSpPr>
        <p:sp>
          <p:nvSpPr>
            <p:cNvPr id="103451" name="AutoShape 27"/>
            <p:cNvSpPr>
              <a:spLocks noChangeArrowheads="1"/>
            </p:cNvSpPr>
            <p:nvPr/>
          </p:nvSpPr>
          <p:spPr bwMode="auto">
            <a:xfrm rot="-1800000">
              <a:off x="1824" y="2499"/>
              <a:ext cx="1515" cy="1310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103452" name="Rectangle 28"/>
            <p:cNvSpPr>
              <a:spLocks noChangeArrowheads="1"/>
            </p:cNvSpPr>
            <p:nvPr/>
          </p:nvSpPr>
          <p:spPr bwMode="auto">
            <a:xfrm>
              <a:off x="1920" y="2736"/>
              <a:ext cx="1296" cy="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  <a:t>Recovery plan</a:t>
              </a:r>
              <a:r>
                <a:rPr kumimoji="1" lang="en-US" sz="1600" b="1" dirty="0">
                  <a:solidFill>
                    <a:schemeClr val="bg1"/>
                  </a:solidFill>
                  <a:latin typeface="Times New Roman" pitchFamily="18" charset="0"/>
                </a:rPr>
                <a:t/>
              </a:r>
              <a:br>
                <a:rPr kumimoji="1" lang="en-US" sz="1600" b="1" dirty="0">
                  <a:solidFill>
                    <a:schemeClr val="bg1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actions to be taken </a:t>
              </a:r>
              <a:br>
                <a:rPr kumimoji="1" lang="en-US" sz="1600" b="1" dirty="0"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to restore full information processing operations</a:t>
              </a:r>
            </a:p>
          </p:txBody>
        </p:sp>
      </p:grpSp>
      <p:grpSp>
        <p:nvGrpSpPr>
          <p:cNvPr id="103463" name="Group 39"/>
          <p:cNvGrpSpPr>
            <a:grpSpLocks/>
          </p:cNvGrpSpPr>
          <p:nvPr/>
        </p:nvGrpSpPr>
        <p:grpSpPr bwMode="auto">
          <a:xfrm>
            <a:off x="5272088" y="4035425"/>
            <a:ext cx="2424112" cy="2093913"/>
            <a:chOff x="3264" y="2496"/>
            <a:chExt cx="1527" cy="1319"/>
          </a:xfrm>
        </p:grpSpPr>
        <p:sp>
          <p:nvSpPr>
            <p:cNvPr id="103454" name="AutoShape 30"/>
            <p:cNvSpPr>
              <a:spLocks noChangeArrowheads="1"/>
            </p:cNvSpPr>
            <p:nvPr/>
          </p:nvSpPr>
          <p:spPr bwMode="auto">
            <a:xfrm rot="-1800000">
              <a:off x="3264" y="2496"/>
              <a:ext cx="1527" cy="1319"/>
            </a:xfrm>
            <a:prstGeom prst="hexagon">
              <a:avLst>
                <a:gd name="adj" fmla="val 2894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103455" name="Rectangle 31"/>
            <p:cNvSpPr>
              <a:spLocks noChangeArrowheads="1"/>
            </p:cNvSpPr>
            <p:nvPr/>
          </p:nvSpPr>
          <p:spPr bwMode="auto">
            <a:xfrm>
              <a:off x="3408" y="2736"/>
              <a:ext cx="1248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  <a:t>Test plan</a:t>
              </a:r>
              <a:b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simulates various levels of disasters and records ability to recover</a:t>
              </a:r>
            </a:p>
          </p:txBody>
        </p:sp>
      </p:grpSp>
      <p:grpSp>
        <p:nvGrpSpPr>
          <p:cNvPr id="103465" name="Group 41"/>
          <p:cNvGrpSpPr>
            <a:grpSpLocks/>
          </p:cNvGrpSpPr>
          <p:nvPr/>
        </p:nvGrpSpPr>
        <p:grpSpPr bwMode="auto">
          <a:xfrm>
            <a:off x="1919288" y="2322513"/>
            <a:ext cx="2405062" cy="2079625"/>
            <a:chOff x="1152" y="1417"/>
            <a:chExt cx="1515" cy="1310"/>
          </a:xfrm>
        </p:grpSpPr>
        <p:sp>
          <p:nvSpPr>
            <p:cNvPr id="103457" name="AutoShape 33"/>
            <p:cNvSpPr>
              <a:spLocks noChangeArrowheads="1"/>
            </p:cNvSpPr>
            <p:nvPr/>
          </p:nvSpPr>
          <p:spPr bwMode="auto">
            <a:xfrm rot="-1800000">
              <a:off x="1152" y="1417"/>
              <a:ext cx="1515" cy="1310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103458" name="Rectangle 34"/>
            <p:cNvSpPr>
              <a:spLocks noChangeArrowheads="1"/>
            </p:cNvSpPr>
            <p:nvPr/>
          </p:nvSpPr>
          <p:spPr bwMode="auto">
            <a:xfrm>
              <a:off x="1296" y="1726"/>
              <a:ext cx="1195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  <a:t>Emergency plan</a:t>
              </a:r>
              <a:b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steps to be taken immediately</a:t>
              </a:r>
              <a:br>
                <a:rPr kumimoji="1" lang="en-US" sz="1600" b="1" dirty="0"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 after disaster</a:t>
              </a:r>
            </a:p>
          </p:txBody>
        </p:sp>
      </p:grpSp>
      <p:grpSp>
        <p:nvGrpSpPr>
          <p:cNvPr id="103466" name="Group 42"/>
          <p:cNvGrpSpPr>
            <a:grpSpLocks/>
          </p:cNvGrpSpPr>
          <p:nvPr/>
        </p:nvGrpSpPr>
        <p:grpSpPr bwMode="auto">
          <a:xfrm>
            <a:off x="4170363" y="2286000"/>
            <a:ext cx="2405062" cy="2079625"/>
            <a:chOff x="2570" y="1394"/>
            <a:chExt cx="1515" cy="1310"/>
          </a:xfrm>
        </p:grpSpPr>
        <p:sp>
          <p:nvSpPr>
            <p:cNvPr id="103460" name="AutoShape 36"/>
            <p:cNvSpPr>
              <a:spLocks noChangeArrowheads="1"/>
            </p:cNvSpPr>
            <p:nvPr/>
          </p:nvSpPr>
          <p:spPr bwMode="auto">
            <a:xfrm rot="-1800000">
              <a:off x="2570" y="1394"/>
              <a:ext cx="1515" cy="1310"/>
            </a:xfrm>
            <a:prstGeom prst="hexagon">
              <a:avLst>
                <a:gd name="adj" fmla="val 28912"/>
                <a:gd name="vf" fmla="val 11547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103461" name="Rectangle 37"/>
            <p:cNvSpPr>
              <a:spLocks noChangeArrowheads="1"/>
            </p:cNvSpPr>
            <p:nvPr/>
          </p:nvSpPr>
          <p:spPr bwMode="auto">
            <a:xfrm>
              <a:off x="2688" y="1562"/>
              <a:ext cx="1296" cy="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 dirty="0">
                  <a:solidFill>
                    <a:schemeClr val="accent2"/>
                  </a:solidFill>
                  <a:latin typeface="Times New Roman" pitchFamily="18" charset="0"/>
                </a:rPr>
                <a:t>Backup plan</a:t>
              </a:r>
              <a:r>
                <a:rPr kumimoji="1" lang="en-US" sz="1600" b="1" dirty="0">
                  <a:latin typeface="Times New Roman" pitchFamily="18" charset="0"/>
                </a:rPr>
                <a:t/>
              </a:r>
              <a:br>
                <a:rPr kumimoji="1" lang="en-US" sz="1600" b="1" dirty="0"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how backup files </a:t>
              </a:r>
              <a:br>
                <a:rPr kumimoji="1" lang="en-US" sz="1600" b="1" dirty="0">
                  <a:latin typeface="Times New Roman" pitchFamily="18" charset="0"/>
                </a:rPr>
              </a:br>
              <a:r>
                <a:rPr kumimoji="1" lang="en-US" sz="1600" b="1" dirty="0">
                  <a:latin typeface="Times New Roman" pitchFamily="18" charset="0"/>
                </a:rPr>
                <a:t>and equipment would be used to resume information processing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8" presetID="23" presetClass="entr" presetSubtype="27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5" autoUpdateAnimBg="0" advAuto="1000"/>
      <p:bldP spid="103449" grpId="0" build="p" bldLvl="2" autoUpdateAnimBg="0" advAuto="300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Enterprise Computing</a:t>
            </a:r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auto">
          <a:xfrm>
            <a:off x="533400" y="1912938"/>
            <a:ext cx="4038600" cy="830262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Special computing requirements present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in an enterprise-sized organization</a:t>
            </a:r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auto">
          <a:xfrm>
            <a:off x="533400" y="2895600"/>
            <a:ext cx="4038600" cy="838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E-retailing and types of businesses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that use e-commerce</a:t>
            </a:r>
          </a:p>
        </p:txBody>
      </p:sp>
      <p:sp>
        <p:nvSpPr>
          <p:cNvPr id="107526" name="AutoShape 6"/>
          <p:cNvSpPr>
            <a:spLocks noChangeArrowheads="1"/>
          </p:cNvSpPr>
          <p:nvPr/>
        </p:nvSpPr>
        <p:spPr bwMode="auto">
          <a:xfrm>
            <a:off x="533400" y="3886200"/>
            <a:ext cx="4038600" cy="838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Complex hardware including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SANs, RAID, and blade servers</a:t>
            </a: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4572000" y="2438400"/>
            <a:ext cx="4206875" cy="8382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Requirements for enterprise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hardware including high-availability, scalability, and interoperability</a:t>
            </a:r>
          </a:p>
        </p:txBody>
      </p:sp>
      <p:sp>
        <p:nvSpPr>
          <p:cNvPr id="107528" name="AutoShape 8"/>
          <p:cNvSpPr>
            <a:spLocks noChangeArrowheads="1"/>
          </p:cNvSpPr>
          <p:nvPr/>
        </p:nvSpPr>
        <p:spPr bwMode="auto">
          <a:xfrm>
            <a:off x="4572000" y="3429000"/>
            <a:ext cx="4191000" cy="7620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 dirty="0">
                <a:latin typeface="Times New Roman" pitchFamily="18" charset="0"/>
              </a:rPr>
              <a:t>Backup procedures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present in a large organization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304800" y="5876925"/>
            <a:ext cx="2430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rgbClr val="000099"/>
                </a:solidFill>
                <a:latin typeface="Garamond" pitchFamily="18" charset="0"/>
              </a:rPr>
              <a:t>Chapter 14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 animBg="1" autoUpdateAnimBg="0"/>
      <p:bldP spid="107525" grpId="0" animBg="1" autoUpdateAnimBg="0"/>
      <p:bldP spid="107526" grpId="0" animBg="1" autoUpdateAnimBg="0"/>
      <p:bldP spid="107527" grpId="0" animBg="1" autoUpdateAnimBg="0"/>
      <p:bldP spid="107528" grpId="0" animBg="1" autoUpdateAnimBg="0"/>
      <p:bldP spid="10752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the four categories of users?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717 Fig. 14-3</a:t>
            </a:r>
          </a:p>
        </p:txBody>
      </p:sp>
      <p:grpSp>
        <p:nvGrpSpPr>
          <p:cNvPr id="1126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aphicFrame>
        <p:nvGraphicFramePr>
          <p:cNvPr id="12" name="Diagram 11"/>
          <p:cNvGraphicFramePr/>
          <p:nvPr/>
        </p:nvGraphicFramePr>
        <p:xfrm>
          <a:off x="609600" y="1524000"/>
          <a:ext cx="71628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530441D-0B46-4999-8CB6-20A3DA2CE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graphicEl>
                                              <a:dgm id="{6530441D-0B46-4999-8CB6-20A3DA2CE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D7994CE-4EE2-4CEF-AA34-9B854F732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">
                                            <p:graphicEl>
                                              <a:dgm id="{9D7994CE-4EE2-4CEF-AA34-9B854F732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C1E8B1E-803C-49D4-9F99-8E2B847D6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>
                                            <p:graphicEl>
                                              <a:dgm id="{6C1E8B1E-803C-49D4-9F99-8E2B847D61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5762199-48F3-4E9E-8B72-5888C7A04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">
                                            <p:graphicEl>
                                              <a:dgm id="{95762199-48F3-4E9E-8B72-5888C7A04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Graphic spid="1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enterprise information</a:t>
            </a:r>
            <a:r>
              <a:rPr lang="en-US" dirty="0"/>
              <a:t>?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718</a:t>
            </a:r>
          </a:p>
        </p:txBody>
      </p:sp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1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1981200" y="1905000"/>
            <a:ext cx="4570413" cy="914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Information gathered in </a:t>
            </a:r>
            <a:b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ongoing operations of enterprise</a:t>
            </a:r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1981200" y="4495800"/>
            <a:ext cx="4570413" cy="914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Allows </a:t>
            </a:r>
            <a:r>
              <a:rPr kumimoji="1" lang="en-US" sz="2000" b="1" dirty="0">
                <a:solidFill>
                  <a:srgbClr val="D94439"/>
                </a:solidFill>
                <a:latin typeface="Times New Roman" pitchFamily="18" charset="0"/>
              </a:rPr>
              <a:t>managers</a:t>
            </a: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 to </a:t>
            </a:r>
            <a:b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make better decisions</a:t>
            </a:r>
          </a:p>
        </p:txBody>
      </p:sp>
      <p:sp>
        <p:nvSpPr>
          <p:cNvPr id="13323" name="AutoShape 11"/>
          <p:cNvSpPr>
            <a:spLocks noChangeArrowheads="1"/>
          </p:cNvSpPr>
          <p:nvPr/>
        </p:nvSpPr>
        <p:spPr bwMode="auto">
          <a:xfrm>
            <a:off x="1981200" y="3200400"/>
            <a:ext cx="4570413" cy="9144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tIns="0" anchor="ctr" anchorCtr="1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Collected, combined, </a:t>
            </a:r>
            <a:b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chemeClr val="bg2"/>
                </a:solidFill>
                <a:latin typeface="Times New Roman" pitchFamily="18" charset="0"/>
              </a:rPr>
              <a:t>and analyzed over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3" presetClass="entr" presetSubtype="27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1000"/>
      <p:bldP spid="13321" grpId="0" animBg="1" autoUpdateAnimBg="0"/>
      <p:bldP spid="13322" grpId="0" animBg="1" autoUpdateAnimBg="0"/>
      <p:bldP spid="1332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Enterprise Computing?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r>
              <a:rPr lang="en-US" dirty="0"/>
              <a:t>What are the four management activities?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719 Fig. 14-4</a:t>
            </a:r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6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5400" name="Group 40"/>
          <p:cNvGrpSpPr>
            <a:grpSpLocks/>
          </p:cNvGrpSpPr>
          <p:nvPr/>
        </p:nvGrpSpPr>
        <p:grpSpPr bwMode="auto">
          <a:xfrm>
            <a:off x="1524000" y="1878013"/>
            <a:ext cx="4294188" cy="3587750"/>
            <a:chOff x="960" y="1183"/>
            <a:chExt cx="2705" cy="2260"/>
          </a:xfrm>
        </p:grpSpPr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960" y="1183"/>
              <a:ext cx="1056" cy="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  <a:t>1. Planning</a:t>
              </a:r>
              <a:r>
                <a:rPr kumimoji="1" lang="en-US" sz="1800" b="1" dirty="0">
                  <a:solidFill>
                    <a:srgbClr val="000000"/>
                  </a:solidFill>
                  <a:latin typeface="Arial (W1)" pitchFamily="34" charset="0"/>
                </a:rPr>
                <a:t/>
              </a:r>
              <a:br>
                <a:rPr kumimoji="1" lang="en-US" sz="1800" b="1" dirty="0">
                  <a:solidFill>
                    <a:srgbClr val="000000"/>
                  </a:solidFill>
                  <a:latin typeface="Arial (W1)" pitchFamily="34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objectives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strategies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tactics</a:t>
              </a:r>
            </a:p>
          </p:txBody>
        </p:sp>
        <p:sp>
          <p:nvSpPr>
            <p:cNvPr id="15381" name="AutoShape 21"/>
            <p:cNvSpPr>
              <a:spLocks noChangeArrowheads="1"/>
            </p:cNvSpPr>
            <p:nvPr/>
          </p:nvSpPr>
          <p:spPr bwMode="auto">
            <a:xfrm rot="-10204685">
              <a:off x="1510" y="1289"/>
              <a:ext cx="2155" cy="2154"/>
            </a:xfrm>
            <a:custGeom>
              <a:avLst/>
              <a:gdLst>
                <a:gd name="G0" fmla="+- 5296992 0 0"/>
                <a:gd name="G1" fmla="+- -613607 0 0"/>
                <a:gd name="G2" fmla="+- 5296992 0 -613607"/>
                <a:gd name="G3" fmla="+- 10800 0 0"/>
                <a:gd name="G4" fmla="+- 0 0 529699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94 0 0"/>
                <a:gd name="G9" fmla="+- 0 0 -613607"/>
                <a:gd name="G10" fmla="+- 5494 0 2700"/>
                <a:gd name="G11" fmla="cos G10 5296992"/>
                <a:gd name="G12" fmla="sin G10 5296992"/>
                <a:gd name="G13" fmla="cos 13500 5296992"/>
                <a:gd name="G14" fmla="sin 13500 5296992"/>
                <a:gd name="G15" fmla="+- G11 10800 0"/>
                <a:gd name="G16" fmla="+- G12 10800 0"/>
                <a:gd name="G17" fmla="+- G13 10800 0"/>
                <a:gd name="G18" fmla="+- G14 10800 0"/>
                <a:gd name="G19" fmla="*/ 5494 1 2"/>
                <a:gd name="G20" fmla="+- G19 5400 0"/>
                <a:gd name="G21" fmla="cos G20 5296992"/>
                <a:gd name="G22" fmla="sin G20 5296992"/>
                <a:gd name="G23" fmla="+- G21 10800 0"/>
                <a:gd name="G24" fmla="+- G12 G23 G22"/>
                <a:gd name="G25" fmla="+- G22 G23 G11"/>
                <a:gd name="G26" fmla="cos 10800 5296992"/>
                <a:gd name="G27" fmla="sin 10800 5296992"/>
                <a:gd name="G28" fmla="cos 5494 5296992"/>
                <a:gd name="G29" fmla="sin 5494 529699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13607"/>
                <a:gd name="G36" fmla="sin G34 -613607"/>
                <a:gd name="G37" fmla="+/ -613607 529699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94 G39"/>
                <a:gd name="G43" fmla="sin 5494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9567 w 21600"/>
                <a:gd name="T5" fmla="*/ 17107 h 21600"/>
                <a:gd name="T6" fmla="*/ 18838 w 21600"/>
                <a:gd name="T7" fmla="*/ 9474 h 21600"/>
                <a:gd name="T8" fmla="*/ 15259 w 21600"/>
                <a:gd name="T9" fmla="*/ 14008 h 21600"/>
                <a:gd name="T10" fmla="*/ 12952 w 21600"/>
                <a:gd name="T11" fmla="*/ 24127 h 21600"/>
                <a:gd name="T12" fmla="*/ 6814 w 21600"/>
                <a:gd name="T13" fmla="*/ 19695 h 21600"/>
                <a:gd name="T14" fmla="*/ 11245 w 21600"/>
                <a:gd name="T15" fmla="*/ 13558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675" y="16223"/>
                  </a:moveTo>
                  <a:cubicBezTo>
                    <a:pt x="14337" y="15793"/>
                    <a:pt x="16294" y="13496"/>
                    <a:pt x="16294" y="10800"/>
                  </a:cubicBezTo>
                  <a:cubicBezTo>
                    <a:pt x="16294" y="10500"/>
                    <a:pt x="16269" y="10201"/>
                    <a:pt x="16220" y="9906"/>
                  </a:cubicBezTo>
                  <a:lnTo>
                    <a:pt x="21456" y="9042"/>
                  </a:lnTo>
                  <a:cubicBezTo>
                    <a:pt x="21551" y="9623"/>
                    <a:pt x="21600" y="10211"/>
                    <a:pt x="21600" y="10800"/>
                  </a:cubicBezTo>
                  <a:cubicBezTo>
                    <a:pt x="21600" y="16100"/>
                    <a:pt x="17754" y="20616"/>
                    <a:pt x="12521" y="21461"/>
                  </a:cubicBezTo>
                  <a:lnTo>
                    <a:pt x="12952" y="24127"/>
                  </a:lnTo>
                  <a:lnTo>
                    <a:pt x="6814" y="19695"/>
                  </a:lnTo>
                  <a:lnTo>
                    <a:pt x="11245" y="13558"/>
                  </a:lnTo>
                  <a:lnTo>
                    <a:pt x="11675" y="16223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5401" name="Group 41"/>
          <p:cNvGrpSpPr>
            <a:grpSpLocks/>
          </p:cNvGrpSpPr>
          <p:nvPr/>
        </p:nvGrpSpPr>
        <p:grpSpPr bwMode="auto">
          <a:xfrm>
            <a:off x="3260725" y="1892300"/>
            <a:ext cx="5730875" cy="3509963"/>
            <a:chOff x="2054" y="1192"/>
            <a:chExt cx="3610" cy="2211"/>
          </a:xfrm>
        </p:grpSpPr>
        <p:sp>
          <p:nvSpPr>
            <p:cNvPr id="15384" name="Text Box 24"/>
            <p:cNvSpPr txBox="1">
              <a:spLocks noChangeArrowheads="1"/>
            </p:cNvSpPr>
            <p:nvPr/>
          </p:nvSpPr>
          <p:spPr bwMode="auto">
            <a:xfrm>
              <a:off x="4176" y="1192"/>
              <a:ext cx="1488" cy="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  <a:t>2. Organizing</a:t>
              </a:r>
              <a:b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money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people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management structure</a:t>
              </a:r>
            </a:p>
          </p:txBody>
        </p:sp>
        <p:sp>
          <p:nvSpPr>
            <p:cNvPr id="15386" name="AutoShape 26"/>
            <p:cNvSpPr>
              <a:spLocks noChangeArrowheads="1"/>
            </p:cNvSpPr>
            <p:nvPr/>
          </p:nvSpPr>
          <p:spPr bwMode="auto">
            <a:xfrm rot="-4832770">
              <a:off x="2054" y="1248"/>
              <a:ext cx="2155" cy="2155"/>
            </a:xfrm>
            <a:custGeom>
              <a:avLst/>
              <a:gdLst>
                <a:gd name="G0" fmla="+- 5296992 0 0"/>
                <a:gd name="G1" fmla="+- -613607 0 0"/>
                <a:gd name="G2" fmla="+- 5296992 0 -613607"/>
                <a:gd name="G3" fmla="+- 10800 0 0"/>
                <a:gd name="G4" fmla="+- 0 0 529699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94 0 0"/>
                <a:gd name="G9" fmla="+- 0 0 -613607"/>
                <a:gd name="G10" fmla="+- 5494 0 2700"/>
                <a:gd name="G11" fmla="cos G10 5296992"/>
                <a:gd name="G12" fmla="sin G10 5296992"/>
                <a:gd name="G13" fmla="cos 13500 5296992"/>
                <a:gd name="G14" fmla="sin 13500 5296992"/>
                <a:gd name="G15" fmla="+- G11 10800 0"/>
                <a:gd name="G16" fmla="+- G12 10800 0"/>
                <a:gd name="G17" fmla="+- G13 10800 0"/>
                <a:gd name="G18" fmla="+- G14 10800 0"/>
                <a:gd name="G19" fmla="*/ 5494 1 2"/>
                <a:gd name="G20" fmla="+- G19 5400 0"/>
                <a:gd name="G21" fmla="cos G20 5296992"/>
                <a:gd name="G22" fmla="sin G20 5296992"/>
                <a:gd name="G23" fmla="+- G21 10800 0"/>
                <a:gd name="G24" fmla="+- G12 G23 G22"/>
                <a:gd name="G25" fmla="+- G22 G23 G11"/>
                <a:gd name="G26" fmla="cos 10800 5296992"/>
                <a:gd name="G27" fmla="sin 10800 5296992"/>
                <a:gd name="G28" fmla="cos 5494 5296992"/>
                <a:gd name="G29" fmla="sin 5494 529699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13607"/>
                <a:gd name="G36" fmla="sin G34 -613607"/>
                <a:gd name="G37" fmla="+/ -613607 529699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94 G39"/>
                <a:gd name="G43" fmla="sin 5494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9567 w 21600"/>
                <a:gd name="T5" fmla="*/ 17107 h 21600"/>
                <a:gd name="T6" fmla="*/ 18838 w 21600"/>
                <a:gd name="T7" fmla="*/ 9474 h 21600"/>
                <a:gd name="T8" fmla="*/ 15259 w 21600"/>
                <a:gd name="T9" fmla="*/ 14008 h 21600"/>
                <a:gd name="T10" fmla="*/ 12952 w 21600"/>
                <a:gd name="T11" fmla="*/ 24127 h 21600"/>
                <a:gd name="T12" fmla="*/ 6814 w 21600"/>
                <a:gd name="T13" fmla="*/ 19695 h 21600"/>
                <a:gd name="T14" fmla="*/ 11245 w 21600"/>
                <a:gd name="T15" fmla="*/ 13558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675" y="16223"/>
                  </a:moveTo>
                  <a:cubicBezTo>
                    <a:pt x="14337" y="15793"/>
                    <a:pt x="16294" y="13496"/>
                    <a:pt x="16294" y="10800"/>
                  </a:cubicBezTo>
                  <a:cubicBezTo>
                    <a:pt x="16294" y="10500"/>
                    <a:pt x="16269" y="10201"/>
                    <a:pt x="16220" y="9906"/>
                  </a:cubicBezTo>
                  <a:lnTo>
                    <a:pt x="21456" y="9042"/>
                  </a:lnTo>
                  <a:cubicBezTo>
                    <a:pt x="21551" y="9623"/>
                    <a:pt x="21600" y="10211"/>
                    <a:pt x="21600" y="10800"/>
                  </a:cubicBezTo>
                  <a:cubicBezTo>
                    <a:pt x="21600" y="16100"/>
                    <a:pt x="17754" y="20616"/>
                    <a:pt x="12521" y="21461"/>
                  </a:cubicBezTo>
                  <a:lnTo>
                    <a:pt x="12952" y="24127"/>
                  </a:lnTo>
                  <a:lnTo>
                    <a:pt x="6814" y="19695"/>
                  </a:lnTo>
                  <a:lnTo>
                    <a:pt x="11245" y="13558"/>
                  </a:lnTo>
                  <a:lnTo>
                    <a:pt x="11675" y="16223"/>
                  </a:lnTo>
                  <a:close/>
                </a:path>
              </a:pathLst>
            </a:cu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5402" name="Group 42"/>
          <p:cNvGrpSpPr>
            <a:grpSpLocks/>
          </p:cNvGrpSpPr>
          <p:nvPr/>
        </p:nvGrpSpPr>
        <p:grpSpPr bwMode="auto">
          <a:xfrm>
            <a:off x="3248025" y="2870200"/>
            <a:ext cx="5591175" cy="3421063"/>
            <a:chOff x="2046" y="1808"/>
            <a:chExt cx="3522" cy="2155"/>
          </a:xfrm>
        </p:grpSpPr>
        <p:sp>
          <p:nvSpPr>
            <p:cNvPr id="15385" name="Text Box 25"/>
            <p:cNvSpPr txBox="1">
              <a:spLocks noChangeArrowheads="1"/>
            </p:cNvSpPr>
            <p:nvPr/>
          </p:nvSpPr>
          <p:spPr bwMode="auto">
            <a:xfrm>
              <a:off x="4272" y="2832"/>
              <a:ext cx="1296" cy="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  <a:t>3. Leading</a:t>
              </a:r>
              <a:b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communications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instructions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motivation</a:t>
              </a:r>
            </a:p>
          </p:txBody>
        </p:sp>
        <p:sp>
          <p:nvSpPr>
            <p:cNvPr id="15387" name="AutoShape 27"/>
            <p:cNvSpPr>
              <a:spLocks noChangeArrowheads="1"/>
            </p:cNvSpPr>
            <p:nvPr/>
          </p:nvSpPr>
          <p:spPr bwMode="auto">
            <a:xfrm rot="495421">
              <a:off x="2046" y="1808"/>
              <a:ext cx="2155" cy="2155"/>
            </a:xfrm>
            <a:custGeom>
              <a:avLst/>
              <a:gdLst>
                <a:gd name="G0" fmla="+- 5296992 0 0"/>
                <a:gd name="G1" fmla="+- -613607 0 0"/>
                <a:gd name="G2" fmla="+- 5296992 0 -613607"/>
                <a:gd name="G3" fmla="+- 10800 0 0"/>
                <a:gd name="G4" fmla="+- 0 0 529699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94 0 0"/>
                <a:gd name="G9" fmla="+- 0 0 -613607"/>
                <a:gd name="G10" fmla="+- 5494 0 2700"/>
                <a:gd name="G11" fmla="cos G10 5296992"/>
                <a:gd name="G12" fmla="sin G10 5296992"/>
                <a:gd name="G13" fmla="cos 13500 5296992"/>
                <a:gd name="G14" fmla="sin 13500 5296992"/>
                <a:gd name="G15" fmla="+- G11 10800 0"/>
                <a:gd name="G16" fmla="+- G12 10800 0"/>
                <a:gd name="G17" fmla="+- G13 10800 0"/>
                <a:gd name="G18" fmla="+- G14 10800 0"/>
                <a:gd name="G19" fmla="*/ 5494 1 2"/>
                <a:gd name="G20" fmla="+- G19 5400 0"/>
                <a:gd name="G21" fmla="cos G20 5296992"/>
                <a:gd name="G22" fmla="sin G20 5296992"/>
                <a:gd name="G23" fmla="+- G21 10800 0"/>
                <a:gd name="G24" fmla="+- G12 G23 G22"/>
                <a:gd name="G25" fmla="+- G22 G23 G11"/>
                <a:gd name="G26" fmla="cos 10800 5296992"/>
                <a:gd name="G27" fmla="sin 10800 5296992"/>
                <a:gd name="G28" fmla="cos 5494 5296992"/>
                <a:gd name="G29" fmla="sin 5494 529699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13607"/>
                <a:gd name="G36" fmla="sin G34 -613607"/>
                <a:gd name="G37" fmla="+/ -613607 529699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94 G39"/>
                <a:gd name="G43" fmla="sin 5494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9567 w 21600"/>
                <a:gd name="T5" fmla="*/ 17107 h 21600"/>
                <a:gd name="T6" fmla="*/ 18838 w 21600"/>
                <a:gd name="T7" fmla="*/ 9474 h 21600"/>
                <a:gd name="T8" fmla="*/ 15259 w 21600"/>
                <a:gd name="T9" fmla="*/ 14008 h 21600"/>
                <a:gd name="T10" fmla="*/ 12952 w 21600"/>
                <a:gd name="T11" fmla="*/ 24127 h 21600"/>
                <a:gd name="T12" fmla="*/ 6814 w 21600"/>
                <a:gd name="T13" fmla="*/ 19695 h 21600"/>
                <a:gd name="T14" fmla="*/ 11245 w 21600"/>
                <a:gd name="T15" fmla="*/ 13558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675" y="16223"/>
                  </a:moveTo>
                  <a:cubicBezTo>
                    <a:pt x="14337" y="15793"/>
                    <a:pt x="16294" y="13496"/>
                    <a:pt x="16294" y="10800"/>
                  </a:cubicBezTo>
                  <a:cubicBezTo>
                    <a:pt x="16294" y="10500"/>
                    <a:pt x="16269" y="10201"/>
                    <a:pt x="16220" y="9906"/>
                  </a:cubicBezTo>
                  <a:lnTo>
                    <a:pt x="21456" y="9042"/>
                  </a:lnTo>
                  <a:cubicBezTo>
                    <a:pt x="21551" y="9623"/>
                    <a:pt x="21600" y="10211"/>
                    <a:pt x="21600" y="10800"/>
                  </a:cubicBezTo>
                  <a:cubicBezTo>
                    <a:pt x="21600" y="16100"/>
                    <a:pt x="17754" y="20616"/>
                    <a:pt x="12521" y="21461"/>
                  </a:cubicBezTo>
                  <a:lnTo>
                    <a:pt x="12952" y="24127"/>
                  </a:lnTo>
                  <a:lnTo>
                    <a:pt x="6814" y="19695"/>
                  </a:lnTo>
                  <a:lnTo>
                    <a:pt x="11245" y="13558"/>
                  </a:lnTo>
                  <a:lnTo>
                    <a:pt x="11675" y="16223"/>
                  </a:lnTo>
                  <a:close/>
                </a:path>
              </a:pathLst>
            </a:cu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5403" name="Group 43"/>
          <p:cNvGrpSpPr>
            <a:grpSpLocks/>
          </p:cNvGrpSpPr>
          <p:nvPr/>
        </p:nvGrpSpPr>
        <p:grpSpPr bwMode="auto">
          <a:xfrm>
            <a:off x="533400" y="2889250"/>
            <a:ext cx="5316538" cy="3421063"/>
            <a:chOff x="336" y="1820"/>
            <a:chExt cx="3349" cy="2155"/>
          </a:xfrm>
        </p:grpSpPr>
        <p:sp>
          <p:nvSpPr>
            <p:cNvPr id="15383" name="Text Box 23"/>
            <p:cNvSpPr txBox="1">
              <a:spLocks noChangeArrowheads="1"/>
            </p:cNvSpPr>
            <p:nvPr/>
          </p:nvSpPr>
          <p:spPr bwMode="auto">
            <a:xfrm>
              <a:off x="336" y="2927"/>
              <a:ext cx="1200" cy="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000" b="1" dirty="0">
                  <a:solidFill>
                    <a:srgbClr val="000000"/>
                  </a:solidFill>
                  <a:latin typeface="Arial (W1)" pitchFamily="34" charset="0"/>
                </a:rPr>
                <a:t>4. Controlling</a:t>
              </a:r>
              <a:r>
                <a:rPr kumimoji="1" lang="en-US" sz="1800" b="1" dirty="0">
                  <a:solidFill>
                    <a:srgbClr val="000000"/>
                  </a:solidFill>
                  <a:latin typeface="Arial (W1)" pitchFamily="34" charset="0"/>
                </a:rPr>
                <a:t/>
              </a:r>
              <a:br>
                <a:rPr kumimoji="1" lang="en-US" sz="1800" b="1" dirty="0">
                  <a:solidFill>
                    <a:srgbClr val="000000"/>
                  </a:solidFill>
                  <a:latin typeface="Arial (W1)" pitchFamily="34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performance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measurement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corrective action</a:t>
              </a:r>
            </a:p>
          </p:txBody>
        </p:sp>
        <p:sp>
          <p:nvSpPr>
            <p:cNvPr id="15388" name="AutoShape 28"/>
            <p:cNvSpPr>
              <a:spLocks noChangeArrowheads="1"/>
            </p:cNvSpPr>
            <p:nvPr/>
          </p:nvSpPr>
          <p:spPr bwMode="auto">
            <a:xfrm rot="5953456">
              <a:off x="1530" y="1820"/>
              <a:ext cx="2155" cy="2155"/>
            </a:xfrm>
            <a:custGeom>
              <a:avLst/>
              <a:gdLst>
                <a:gd name="G0" fmla="+- 5296992 0 0"/>
                <a:gd name="G1" fmla="+- -613607 0 0"/>
                <a:gd name="G2" fmla="+- 5296992 0 -613607"/>
                <a:gd name="G3" fmla="+- 10800 0 0"/>
                <a:gd name="G4" fmla="+- 0 0 529699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94 0 0"/>
                <a:gd name="G9" fmla="+- 0 0 -613607"/>
                <a:gd name="G10" fmla="+- 5494 0 2700"/>
                <a:gd name="G11" fmla="cos G10 5296992"/>
                <a:gd name="G12" fmla="sin G10 5296992"/>
                <a:gd name="G13" fmla="cos 13500 5296992"/>
                <a:gd name="G14" fmla="sin 13500 5296992"/>
                <a:gd name="G15" fmla="+- G11 10800 0"/>
                <a:gd name="G16" fmla="+- G12 10800 0"/>
                <a:gd name="G17" fmla="+- G13 10800 0"/>
                <a:gd name="G18" fmla="+- G14 10800 0"/>
                <a:gd name="G19" fmla="*/ 5494 1 2"/>
                <a:gd name="G20" fmla="+- G19 5400 0"/>
                <a:gd name="G21" fmla="cos G20 5296992"/>
                <a:gd name="G22" fmla="sin G20 5296992"/>
                <a:gd name="G23" fmla="+- G21 10800 0"/>
                <a:gd name="G24" fmla="+- G12 G23 G22"/>
                <a:gd name="G25" fmla="+- G22 G23 G11"/>
                <a:gd name="G26" fmla="cos 10800 5296992"/>
                <a:gd name="G27" fmla="sin 10800 5296992"/>
                <a:gd name="G28" fmla="cos 5494 5296992"/>
                <a:gd name="G29" fmla="sin 5494 529699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13607"/>
                <a:gd name="G36" fmla="sin G34 -613607"/>
                <a:gd name="G37" fmla="+/ -613607 529699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94 G39"/>
                <a:gd name="G43" fmla="sin 5494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9567 w 21600"/>
                <a:gd name="T5" fmla="*/ 17107 h 21600"/>
                <a:gd name="T6" fmla="*/ 18838 w 21600"/>
                <a:gd name="T7" fmla="*/ 9474 h 21600"/>
                <a:gd name="T8" fmla="*/ 15259 w 21600"/>
                <a:gd name="T9" fmla="*/ 14008 h 21600"/>
                <a:gd name="T10" fmla="*/ 12952 w 21600"/>
                <a:gd name="T11" fmla="*/ 24127 h 21600"/>
                <a:gd name="T12" fmla="*/ 6814 w 21600"/>
                <a:gd name="T13" fmla="*/ 19695 h 21600"/>
                <a:gd name="T14" fmla="*/ 11245 w 21600"/>
                <a:gd name="T15" fmla="*/ 13558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1675" y="16223"/>
                  </a:moveTo>
                  <a:cubicBezTo>
                    <a:pt x="14337" y="15793"/>
                    <a:pt x="16294" y="13496"/>
                    <a:pt x="16294" y="10800"/>
                  </a:cubicBezTo>
                  <a:cubicBezTo>
                    <a:pt x="16294" y="10500"/>
                    <a:pt x="16269" y="10201"/>
                    <a:pt x="16220" y="9906"/>
                  </a:cubicBezTo>
                  <a:lnTo>
                    <a:pt x="21456" y="9042"/>
                  </a:lnTo>
                  <a:cubicBezTo>
                    <a:pt x="21551" y="9623"/>
                    <a:pt x="21600" y="10211"/>
                    <a:pt x="21600" y="10800"/>
                  </a:cubicBezTo>
                  <a:cubicBezTo>
                    <a:pt x="21600" y="16100"/>
                    <a:pt x="17754" y="20616"/>
                    <a:pt x="12521" y="21461"/>
                  </a:cubicBezTo>
                  <a:lnTo>
                    <a:pt x="12952" y="24127"/>
                  </a:lnTo>
                  <a:lnTo>
                    <a:pt x="6814" y="19695"/>
                  </a:lnTo>
                  <a:lnTo>
                    <a:pt x="11245" y="13558"/>
                  </a:lnTo>
                  <a:lnTo>
                    <a:pt x="11675" y="16223"/>
                  </a:lnTo>
                  <a:close/>
                </a:path>
              </a:pathLst>
            </a:cu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5" autoUpdateAnimBg="0" advAuto="1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Systems in the Enterprise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800600" cy="1042987"/>
          </a:xfrm>
        </p:spPr>
        <p:txBody>
          <a:bodyPr/>
          <a:lstStyle/>
          <a:p>
            <a:pPr marL="0" indent="0"/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information system</a:t>
            </a:r>
            <a:r>
              <a:rPr lang="en-US" dirty="0"/>
              <a:t>?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719 - 720 </a:t>
            </a: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Fig. 14-5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41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 dirty="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304800" y="1981200"/>
            <a:ext cx="426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Set of hardware, software, data, people, and procedures that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works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together to produce information</a:t>
            </a: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344488" y="4038600"/>
            <a:ext cx="42275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Procedures are instructions users follow to accomplish activities</a:t>
            </a: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Link, click Chapter 14,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Information Technology Departments below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14</a:t>
              </a:r>
            </a:p>
          </p:txBody>
        </p:sp>
        <p:sp>
          <p:nvSpPr>
            <p:cNvPr id="1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5187 w 21600"/>
                <a:gd name="T1" fmla="*/ 21600 h 21600"/>
                <a:gd name="T2" fmla="*/ 0 w 21600"/>
                <a:gd name="T3" fmla="*/ 17509 h 21600"/>
                <a:gd name="T4" fmla="*/ 21600 w 21600"/>
                <a:gd name="T5" fmla="*/ 0 h 21600"/>
                <a:gd name="T6" fmla="*/ 0 w 21600"/>
                <a:gd name="T7" fmla="*/ 0 h 21600"/>
                <a:gd name="T8" fmla="*/ 10800 w 21600"/>
                <a:gd name="T9" fmla="*/ 0 h 21600"/>
                <a:gd name="T10" fmla="*/ 21600 w 21600"/>
                <a:gd name="T11" fmla="*/ 0 h 21600"/>
                <a:gd name="T12" fmla="*/ 21600 w 21600"/>
                <a:gd name="T13" fmla="*/ 10800 h 21600"/>
                <a:gd name="T14" fmla="*/ 21600 w 21600"/>
                <a:gd name="T15" fmla="*/ 21600 h 21600"/>
                <a:gd name="T16" fmla="*/ 10800 w 21600"/>
                <a:gd name="T17" fmla="*/ 21600 h 21600"/>
                <a:gd name="T18" fmla="*/ 0 w 21600"/>
                <a:gd name="T19" fmla="*/ 10800 h 21600"/>
                <a:gd name="T20" fmla="*/ 1955 w 21600"/>
                <a:gd name="T21" fmla="*/ 12829 h 21600"/>
                <a:gd name="T22" fmla="*/ 19814 w 21600"/>
                <a:gd name="T23" fmla="*/ 207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4" name="Picture 13" descr="CFig14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4314338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5" autoUpdateAnimBg="0" advAuto="1000"/>
      <p:bldP spid="17416" grpId="0" build="p" bldLvl="3" autoUpdateAnimBg="0" advAuto="3000"/>
      <p:bldP spid="17419" grpId="0" build="p" bldLvl="3" autoUpdateAnimBg="0" advAuto="300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1227</TotalTime>
  <Words>1858</Words>
  <Application>Microsoft PowerPoint</Application>
  <PresentationFormat>On-screen Show (4:3)</PresentationFormat>
  <Paragraphs>365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1_dt2</vt:lpstr>
      <vt:lpstr>Chapter 14 Enterprise Computing</vt:lpstr>
      <vt:lpstr>Chapter 14 Objectives</vt:lpstr>
      <vt:lpstr>What is Enterprise Computing?</vt:lpstr>
      <vt:lpstr>What is Enterprise Computing?</vt:lpstr>
      <vt:lpstr>What is Enterprise Computing?</vt:lpstr>
      <vt:lpstr>What is Enterprise Computing?</vt:lpstr>
      <vt:lpstr>What is Enterprise Computing?</vt:lpstr>
      <vt:lpstr>What is Enterprise Computing?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Information Systems in the Enterprise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Enterprise-Wide Technologies and Methodologies</vt:lpstr>
      <vt:lpstr>E-Commerce</vt:lpstr>
      <vt:lpstr>E-Commerce</vt:lpstr>
      <vt:lpstr>E-Commerce</vt:lpstr>
      <vt:lpstr>E-Commerce</vt:lpstr>
      <vt:lpstr>E-Commerce</vt:lpstr>
      <vt:lpstr>Enterprise Hardware</vt:lpstr>
      <vt:lpstr>Enterprise Hardware</vt:lpstr>
      <vt:lpstr>Enterprise Hardware</vt:lpstr>
      <vt:lpstr>Enterprise Hardware</vt:lpstr>
      <vt:lpstr>Enterprise Hardware</vt:lpstr>
      <vt:lpstr>Enterprise Hardware</vt:lpstr>
      <vt:lpstr>Enterprise Hardware</vt:lpstr>
      <vt:lpstr>Enterprise Hardware</vt:lpstr>
      <vt:lpstr>Enterprise Hardware</vt:lpstr>
      <vt:lpstr>Backup Procedures</vt:lpstr>
      <vt:lpstr>Backup Procedures</vt:lpstr>
      <vt:lpstr>Backup Procedures</vt:lpstr>
      <vt:lpstr>Summary of Enterprise Computing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160</cp:revision>
  <dcterms:created xsi:type="dcterms:W3CDTF">2003-01-09T16:49:03Z</dcterms:created>
  <dcterms:modified xsi:type="dcterms:W3CDTF">2008-01-12T16:21:02Z</dcterms:modified>
</cp:coreProperties>
</file>